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4"/>
    <p:sldMasterId id="2147483808" r:id="rId5"/>
    <p:sldMasterId id="2147483828" r:id="rId6"/>
  </p:sldMasterIdLst>
  <p:notesMasterIdLst>
    <p:notesMasterId r:id="rId30"/>
  </p:notesMasterIdLst>
  <p:sldIdLst>
    <p:sldId id="256" r:id="rId7"/>
    <p:sldId id="263" r:id="rId8"/>
    <p:sldId id="2076136614" r:id="rId9"/>
    <p:sldId id="2076136620" r:id="rId10"/>
    <p:sldId id="1796" r:id="rId11"/>
    <p:sldId id="446" r:id="rId12"/>
    <p:sldId id="447" r:id="rId13"/>
    <p:sldId id="4580" r:id="rId14"/>
    <p:sldId id="2076136629" r:id="rId15"/>
    <p:sldId id="2076136627" r:id="rId16"/>
    <p:sldId id="2076136630" r:id="rId17"/>
    <p:sldId id="2076136625" r:id="rId18"/>
    <p:sldId id="2076136632" r:id="rId19"/>
    <p:sldId id="1798" r:id="rId20"/>
    <p:sldId id="2076136631" r:id="rId21"/>
    <p:sldId id="1797" r:id="rId22"/>
    <p:sldId id="2076136633" r:id="rId23"/>
    <p:sldId id="259" r:id="rId24"/>
    <p:sldId id="2076136615" r:id="rId25"/>
    <p:sldId id="296" r:id="rId26"/>
    <p:sldId id="2076136617" r:id="rId27"/>
    <p:sldId id="2076136628" r:id="rId28"/>
    <p:sldId id="355" r:id="rId29"/>
  </p:sldIdLst>
  <p:sldSz cx="12192000"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2B0B32F-FCD7-0F4B-9CAE-ABDE52883989}">
          <p14:sldIdLst>
            <p14:sldId id="256"/>
            <p14:sldId id="263"/>
            <p14:sldId id="2076136614"/>
          </p14:sldIdLst>
        </p14:section>
        <p14:section name="Discussion" id="{91DC2B88-D2A4-45D8-B75E-240EDE62CE5A}">
          <p14:sldIdLst>
            <p14:sldId id="2076136620"/>
            <p14:sldId id="1796"/>
            <p14:sldId id="446"/>
            <p14:sldId id="447"/>
            <p14:sldId id="4580"/>
            <p14:sldId id="2076136629"/>
            <p14:sldId id="2076136627"/>
            <p14:sldId id="2076136630"/>
            <p14:sldId id="2076136625"/>
            <p14:sldId id="2076136632"/>
            <p14:sldId id="1798"/>
            <p14:sldId id="2076136631"/>
            <p14:sldId id="1797"/>
            <p14:sldId id="2076136633"/>
          </p14:sldIdLst>
        </p14:section>
        <p14:section name="Design Sessions" id="{11368A1F-ABDC-4339-858E-0B17C4199715}">
          <p14:sldIdLst>
            <p14:sldId id="259"/>
            <p14:sldId id="2076136615"/>
            <p14:sldId id="296"/>
            <p14:sldId id="2076136617"/>
            <p14:sldId id="2076136628"/>
            <p14:sldId id="35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a Ballestrino" initials="JB" lastIdx="5" clrIdx="0"/>
  <p:cmAuthor id="2" name="Adriana Di Nolfi" initials="ADN" lastIdx="8" clrIdx="1"/>
  <p:cmAuthor id="3" name="Toni-Marie Lowney" initials="TL" lastIdx="6" clrIdx="2"/>
  <p:cmAuthor id="4" name="Britta Rekstad" initials="BR" lastIdx="2" clrIdx="3">
    <p:extLst>
      <p:ext uri="{19B8F6BF-5375-455C-9EA6-DF929625EA0E}">
        <p15:presenceInfo xmlns:p15="http://schemas.microsoft.com/office/powerpoint/2012/main" userId="8b5fec0179d238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38503-5717-4157-975B-201BA23AF504}" v="40" dt="2020-10-16T03:26:57.6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1" autoAdjust="0"/>
    <p:restoredTop sz="69103" autoAdjust="0"/>
  </p:normalViewPr>
  <p:slideViewPr>
    <p:cSldViewPr snapToGrid="0">
      <p:cViewPr varScale="1">
        <p:scale>
          <a:sx n="72" d="100"/>
          <a:sy n="72" d="100"/>
        </p:scale>
        <p:origin x="1212" y="72"/>
      </p:cViewPr>
      <p:guideLst/>
    </p:cSldViewPr>
  </p:slideViewPr>
  <p:notesTextViewPr>
    <p:cViewPr>
      <p:scale>
        <a:sx n="3" d="2"/>
        <a:sy n="3" d="2"/>
      </p:scale>
      <p:origin x="0" y="0"/>
    </p:cViewPr>
  </p:notesTextViewPr>
  <p:sorterViewPr>
    <p:cViewPr varScale="1">
      <p:scale>
        <a:sx n="100" d="100"/>
        <a:sy n="100" d="100"/>
      </p:scale>
      <p:origin x="0" y="-2236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20-10-15T19:45:29.564" idx="2">
    <p:pos x="10" y="10"/>
    <p:text>Add Image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752FE9-668E-4864-8729-B17670464A3F}" type="datetimeFigureOut">
              <a:rPr lang="en-US" smtClean="0"/>
              <a:t>10/28/2020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D40753-2E49-45DC-B661-395DE50012B4}" type="slidenum">
              <a:rPr lang="en-US" smtClean="0"/>
              <a:t>‹#›</a:t>
            </a:fld>
            <a:endParaRPr lang="en-US"/>
          </a:p>
        </p:txBody>
      </p:sp>
    </p:spTree>
    <p:extLst>
      <p:ext uri="{BB962C8B-B14F-4D97-AF65-F5344CB8AC3E}">
        <p14:creationId xmlns:p14="http://schemas.microsoft.com/office/powerpoint/2010/main" val="361196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2D40753-2E49-45DC-B661-395DE50012B4}" type="slidenum">
              <a:rPr lang="en-US" smtClean="0"/>
              <a:t>1</a:t>
            </a:fld>
            <a:endParaRPr lang="en-US"/>
          </a:p>
        </p:txBody>
      </p:sp>
    </p:spTree>
    <p:extLst>
      <p:ext uri="{BB962C8B-B14F-4D97-AF65-F5344CB8AC3E}">
        <p14:creationId xmlns:p14="http://schemas.microsoft.com/office/powerpoint/2010/main" val="1453042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ways to expand the Power Platform using teams.</a:t>
            </a:r>
          </a:p>
          <a:p>
            <a:endParaRPr lang="en-US" dirty="0"/>
          </a:p>
          <a:p>
            <a:r>
              <a:rPr lang="en-US" dirty="0"/>
              <a:t>You can display a canvas app in teams, for users to interact with.</a:t>
            </a:r>
          </a:p>
          <a:p>
            <a:endParaRPr lang="en-US" dirty="0"/>
          </a:p>
          <a:p>
            <a:r>
              <a:rPr lang="en-US" dirty="0"/>
              <a:t>Add a Dynamics tab to display a window into a dynamics app right inside a teams channel (where users can use the </a:t>
            </a:r>
            <a:r>
              <a:rPr lang="en-US" dirty="0" err="1"/>
              <a:t>Dyamics</a:t>
            </a:r>
            <a:r>
              <a:rPr lang="en-US" dirty="0"/>
              <a:t> app as if they were in a separate browser!)</a:t>
            </a:r>
          </a:p>
          <a:p>
            <a:endParaRPr lang="en-US" dirty="0"/>
          </a:p>
          <a:p>
            <a:r>
              <a:rPr lang="en-US" dirty="0"/>
              <a:t>Use the Dynamics Bot to search for “Open Leads” for contacts and link them to their open leads in Dynamics.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Segoe UI Condensed"/>
              </a:rPr>
              <a:t>With the addition of Project Oakdale (which is sometimes unofficially referred to as “CDS Lite”), you can create Apps right from within Teams. Project Oakdale delivers a built-in, low-code data platform for Teams and enables everyone to easily build and deploy apps and intelligent chatbots in Teams with Microsoft Power Apps and Microsoft Power Virtual Agents. This fully integrated Power App authoring experience optimized for Microsoft Teams allows creators to build, deploy, share, use and administer Power Apps solutions from within Teams.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Segoe UI Condens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Segoe UI Condensed"/>
              </a:rPr>
              <a:t>A few things to consider– Project Oakdale will create a new environment. So when you create an app, you are not connecting to your current CDS database. And connecting that data is not simple or easy (or seamless). However, keep in mind that Project Oakdale is very new and will likely include changes and updates in the coming years – so keep an eye out for these!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Segoe UI Condens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Segoe UI Condensed"/>
              </a:rPr>
              <a:t>If you need to connect with CDS, there are many ways to connect your CDS database, and even Canvas Apps, to your teams environment. </a:t>
            </a:r>
            <a:endParaRPr lang="en-US" dirty="0"/>
          </a:p>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10</a:t>
            </a:fld>
            <a:endParaRPr lang="en-US"/>
          </a:p>
        </p:txBody>
      </p:sp>
    </p:spTree>
    <p:extLst>
      <p:ext uri="{BB962C8B-B14F-4D97-AF65-F5344CB8AC3E}">
        <p14:creationId xmlns:p14="http://schemas.microsoft.com/office/powerpoint/2010/main" val="1531977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a </a:t>
            </a:r>
            <a:r>
              <a:rPr lang="en-US" dirty="0" err="1"/>
              <a:t>powerapp</a:t>
            </a:r>
            <a:r>
              <a:rPr lang="en-US" dirty="0"/>
              <a:t> inside of Teams</a:t>
            </a:r>
          </a:p>
        </p:txBody>
      </p:sp>
      <p:sp>
        <p:nvSpPr>
          <p:cNvPr id="4" name="Slide Number Placeholder 3"/>
          <p:cNvSpPr>
            <a:spLocks noGrp="1"/>
          </p:cNvSpPr>
          <p:nvPr>
            <p:ph type="sldNum" sz="quarter" idx="5"/>
          </p:nvPr>
        </p:nvSpPr>
        <p:spPr/>
        <p:txBody>
          <a:bodyPr/>
          <a:lstStyle/>
          <a:p>
            <a:fld id="{A2D40753-2E49-45DC-B661-395DE50012B4}" type="slidenum">
              <a:rPr lang="en-US" smtClean="0"/>
              <a:t>11</a:t>
            </a:fld>
            <a:endParaRPr lang="en-US"/>
          </a:p>
        </p:txBody>
      </p:sp>
    </p:spTree>
    <p:extLst>
      <p:ext uri="{BB962C8B-B14F-4D97-AF65-F5344CB8AC3E}">
        <p14:creationId xmlns:p14="http://schemas.microsoft.com/office/powerpoint/2010/main" val="4119715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Give internal and external users secure access to your data either anonymously or through commercial authentication providers like LinkedIn, Microsoft, Facebook, and Google, or enterprise providers such as Azure AD B2C and Okta. Set authentication requirements, customize data for each user, and allow users to submit their information privately with straightforward admin controls.</a:t>
            </a:r>
          </a:p>
          <a:p>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Easily match websites to the look and feel of your branding with customizable portal templates and responsive themes. Create and manage the content external users and partners can access using an intuitive interface and step-by-step guidance—no code required.</a:t>
            </a:r>
          </a:p>
          <a:p>
            <a:endParaRPr lang="en-US"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12</a:t>
            </a:fld>
            <a:endParaRPr lang="en-US"/>
          </a:p>
        </p:txBody>
      </p:sp>
    </p:spTree>
    <p:extLst>
      <p:ext uri="{BB962C8B-B14F-4D97-AF65-F5344CB8AC3E}">
        <p14:creationId xmlns:p14="http://schemas.microsoft.com/office/powerpoint/2010/main" val="3176160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worked with portals a lot this week, so I’ll be skipping this demo to save time. </a:t>
            </a:r>
          </a:p>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13</a:t>
            </a:fld>
            <a:endParaRPr lang="en-US"/>
          </a:p>
        </p:txBody>
      </p:sp>
    </p:spTree>
    <p:extLst>
      <p:ext uri="{BB962C8B-B14F-4D97-AF65-F5344CB8AC3E}">
        <p14:creationId xmlns:p14="http://schemas.microsoft.com/office/powerpoint/2010/main" val="3348619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34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Bot and integrate with Teams</a:t>
            </a:r>
          </a:p>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15</a:t>
            </a:fld>
            <a:endParaRPr lang="en-US"/>
          </a:p>
        </p:txBody>
      </p:sp>
    </p:spTree>
    <p:extLst>
      <p:ext uri="{BB962C8B-B14F-4D97-AF65-F5344CB8AC3E}">
        <p14:creationId xmlns:p14="http://schemas.microsoft.com/office/powerpoint/2010/main" val="1596924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is for organizations that want to create a data-driven culture. All of an organization’s data, across the business and from multiple locations/databases can be transformed and used to build analysis, dashboards, and reports. </a:t>
            </a:r>
          </a:p>
          <a:p>
            <a:endParaRPr lang="en-US" dirty="0"/>
          </a:p>
          <a:p>
            <a:r>
              <a:rPr lang="en-US" dirty="0"/>
              <a:t>Power BI is for creating data experiences.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569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CC Demo Dashboard and integration with Teams</a:t>
            </a:r>
          </a:p>
        </p:txBody>
      </p:sp>
      <p:sp>
        <p:nvSpPr>
          <p:cNvPr id="4" name="Slide Number Placeholder 3"/>
          <p:cNvSpPr>
            <a:spLocks noGrp="1"/>
          </p:cNvSpPr>
          <p:nvPr>
            <p:ph type="sldNum" sz="quarter" idx="5"/>
          </p:nvPr>
        </p:nvSpPr>
        <p:spPr/>
        <p:txBody>
          <a:bodyPr/>
          <a:lstStyle/>
          <a:p>
            <a:fld id="{A2D40753-2E49-45DC-B661-395DE50012B4}" type="slidenum">
              <a:rPr lang="en-US" smtClean="0"/>
              <a:t>17</a:t>
            </a:fld>
            <a:endParaRPr lang="en-US"/>
          </a:p>
        </p:txBody>
      </p:sp>
    </p:spTree>
    <p:extLst>
      <p:ext uri="{BB962C8B-B14F-4D97-AF65-F5344CB8AC3E}">
        <p14:creationId xmlns:p14="http://schemas.microsoft.com/office/powerpoint/2010/main" val="3765878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0610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20</a:t>
            </a:fld>
            <a:endParaRPr lang="en-US"/>
          </a:p>
        </p:txBody>
      </p:sp>
    </p:spTree>
    <p:extLst>
      <p:ext uri="{BB962C8B-B14F-4D97-AF65-F5344CB8AC3E}">
        <p14:creationId xmlns:p14="http://schemas.microsoft.com/office/powerpoint/2010/main" val="3445162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2</a:t>
            </a:fld>
            <a:endParaRPr lang="en-US"/>
          </a:p>
        </p:txBody>
      </p:sp>
    </p:spTree>
    <p:extLst>
      <p:ext uri="{BB962C8B-B14F-4D97-AF65-F5344CB8AC3E}">
        <p14:creationId xmlns:p14="http://schemas.microsoft.com/office/powerpoint/2010/main" val="1618762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21</a:t>
            </a:fld>
            <a:endParaRPr lang="en-US"/>
          </a:p>
        </p:txBody>
      </p:sp>
    </p:spTree>
    <p:extLst>
      <p:ext uri="{BB962C8B-B14F-4D97-AF65-F5344CB8AC3E}">
        <p14:creationId xmlns:p14="http://schemas.microsoft.com/office/powerpoint/2010/main" val="2884543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22</a:t>
            </a:fld>
            <a:endParaRPr lang="en-US"/>
          </a:p>
        </p:txBody>
      </p:sp>
    </p:spTree>
    <p:extLst>
      <p:ext uri="{BB962C8B-B14F-4D97-AF65-F5344CB8AC3E}">
        <p14:creationId xmlns:p14="http://schemas.microsoft.com/office/powerpoint/2010/main" val="1805387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40753-2E49-45DC-B661-395DE50012B4}" type="slidenum">
              <a:rPr lang="en-US" smtClean="0"/>
              <a:t>3</a:t>
            </a:fld>
            <a:endParaRPr lang="en-US"/>
          </a:p>
        </p:txBody>
      </p:sp>
    </p:spTree>
    <p:extLst>
      <p:ext uri="{BB962C8B-B14F-4D97-AF65-F5344CB8AC3E}">
        <p14:creationId xmlns:p14="http://schemas.microsoft.com/office/powerpoint/2010/main" val="1068271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power platform is much like the universe: it is forever expanding. Just when you think you’ve found the limit, it will grow. </a:t>
            </a:r>
          </a:p>
          <a:p>
            <a:endParaRPr lang="en-US" dirty="0"/>
          </a:p>
          <a:p>
            <a:r>
              <a:rPr lang="en-US" dirty="0"/>
              <a:t>One of the greatest strengths of the Power Platform (and by now you’re used to me saying this phrase… there are a lot of great strengths), is that it’s able to continue growing – and as Microsoft continues to invest in it things will only get better!</a:t>
            </a:r>
          </a:p>
          <a:p>
            <a:endParaRPr lang="en-US" dirty="0"/>
          </a:p>
          <a:p>
            <a:r>
              <a:rPr lang="en-US" dirty="0"/>
              <a:t>Today we’re going to touch on some of the “Additional” features of the Power Platform. Some, like Power Automate, are officially part of the Power Platform. Others, like Power Virtual Agents and Teams, provide users with additional tools and features to support their business processes. </a:t>
            </a:r>
          </a:p>
        </p:txBody>
      </p:sp>
      <p:sp>
        <p:nvSpPr>
          <p:cNvPr id="4" name="Slide Number Placeholder 3"/>
          <p:cNvSpPr>
            <a:spLocks noGrp="1"/>
          </p:cNvSpPr>
          <p:nvPr>
            <p:ph type="sldNum" sz="quarter" idx="5"/>
          </p:nvPr>
        </p:nvSpPr>
        <p:spPr/>
        <p:txBody>
          <a:bodyPr/>
          <a:lstStyle/>
          <a:p>
            <a:fld id="{A2D40753-2E49-45DC-B661-395DE50012B4}" type="slidenum">
              <a:rPr lang="en-US" smtClean="0"/>
              <a:t>4</a:t>
            </a:fld>
            <a:endParaRPr lang="en-US"/>
          </a:p>
        </p:txBody>
      </p:sp>
    </p:spTree>
    <p:extLst>
      <p:ext uri="{BB962C8B-B14F-4D97-AF65-F5344CB8AC3E}">
        <p14:creationId xmlns:p14="http://schemas.microsoft.com/office/powerpoint/2010/main" val="1670160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remembers what Power Automate was called just a year ago? Flow. </a:t>
            </a:r>
          </a:p>
          <a:p>
            <a:endParaRPr lang="en-US" dirty="0"/>
          </a:p>
          <a:p>
            <a:r>
              <a:rPr lang="en-US" dirty="0"/>
              <a:t>Now we create a Flow inside of Power Automate. </a:t>
            </a:r>
          </a:p>
          <a:p>
            <a:endParaRPr lang="en-US" dirty="0"/>
          </a:p>
          <a:p>
            <a:r>
              <a:rPr lang="en-US" dirty="0"/>
              <a:t>Flow is built on the idea of triggers and actions, with hundreds of connectors (Including the CDS, </a:t>
            </a:r>
            <a:r>
              <a:rPr lang="en-US" dirty="0" err="1"/>
              <a:t>Sharepoint</a:t>
            </a:r>
            <a:r>
              <a:rPr lang="en-US" dirty="0"/>
              <a:t>, and even non-Microsoft products). </a:t>
            </a:r>
          </a:p>
          <a:p>
            <a:endParaRPr lang="en-US" dirty="0"/>
          </a:p>
          <a:p>
            <a:r>
              <a:rPr lang="en-US" dirty="0"/>
              <a:t>Have a customer inquiry posted to a Teams channel</a:t>
            </a:r>
          </a:p>
          <a:p>
            <a:endParaRPr lang="en-US" dirty="0"/>
          </a:p>
          <a:p>
            <a:r>
              <a:rPr lang="en-US" dirty="0"/>
              <a:t>Create an approval process </a:t>
            </a:r>
          </a:p>
          <a:p>
            <a:endParaRPr lang="en-US" dirty="0"/>
          </a:p>
          <a:p>
            <a:r>
              <a:rPr lang="en-US" dirty="0"/>
              <a:t>Use a flow button to turn on your home sprinkler system!</a:t>
            </a:r>
          </a:p>
          <a:p>
            <a:endParaRPr lang="en-US" dirty="0"/>
          </a:p>
          <a:p>
            <a:r>
              <a:rPr lang="en-US" dirty="0"/>
              <a:t>If you’re curious to learn more, check out the blog links for Ed Gonzales or David Yack. Both MVP’s with infectious loves of Power Automate.</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9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utilizing</a:t>
            </a:r>
            <a:r>
              <a:rPr lang="en-US" baseline="0" dirty="0"/>
              <a:t> Templates, e</a:t>
            </a:r>
            <a:r>
              <a:rPr lang="en-US" dirty="0"/>
              <a:t>nd-users can easily build their own Flows or customize</a:t>
            </a:r>
            <a:r>
              <a:rPr lang="en-US" baseline="0" dirty="0"/>
              <a:t> any of the available templates </a:t>
            </a:r>
            <a:r>
              <a:rPr lang="en-US" dirty="0"/>
              <a:t>through an easy to use visual designer. </a:t>
            </a:r>
          </a:p>
          <a:p>
            <a:endParaRPr lang="en-US" dirty="0"/>
          </a:p>
          <a:p>
            <a:r>
              <a:rPr lang="en-US" dirty="0"/>
              <a:t>In</a:t>
            </a:r>
            <a:r>
              <a:rPr lang="en-US" baseline="0" dirty="0"/>
              <a:t> this example I want to receive and email in my Exchange email box every time a new file gets added to my Dropbox account. </a:t>
            </a:r>
            <a:endParaRPr lang="en-US" dirty="0"/>
          </a:p>
          <a:p>
            <a:endParaRPr lang="en-US" dirty="0"/>
          </a:p>
          <a:p>
            <a:pPr marL="171450" indent="-171450">
              <a:buFont typeface="Arial" panose="020B0604020202020204" pitchFamily="34" charset="0"/>
              <a:buChar char="•"/>
            </a:pPr>
            <a:r>
              <a:rPr lang="en-US" dirty="0"/>
              <a:t>Simply select</a:t>
            </a:r>
            <a:r>
              <a:rPr lang="en-US" baseline="0" dirty="0"/>
              <a:t> the “Dropbox - When a file is created” trigger and provide my account details to authenticate. Once authenticated and can simplify select the folder I want to monitor on my account. </a:t>
            </a:r>
            <a:endParaRPr lang="en-US" dirty="0"/>
          </a:p>
          <a:p>
            <a:pPr marL="171450" indent="-171450">
              <a:buFont typeface="Arial" panose="020B0604020202020204" pitchFamily="34" charset="0"/>
              <a:buChar char="•"/>
            </a:pPr>
            <a:r>
              <a:rPr lang="en-US" dirty="0"/>
              <a:t>As a</a:t>
            </a:r>
            <a:r>
              <a:rPr lang="en-US" baseline="0" dirty="0"/>
              <a:t> next step, I select the Office 365 Outlook – Send email function. This will prompt me to logon to my O365 email account. I have different properties available which I use directly in the subject, body an ‘To’ address of the message that will be send based on the Drop box trigger.  </a:t>
            </a:r>
            <a:endParaRPr lang="en-US" dirty="0"/>
          </a:p>
          <a:p>
            <a:endParaRPr lang="en-US" dirty="0"/>
          </a:p>
          <a:p>
            <a:r>
              <a:rPr lang="en-US" dirty="0"/>
              <a:t>I simply save the Flow I just created,</a:t>
            </a:r>
            <a:r>
              <a:rPr lang="en-US" baseline="0" dirty="0"/>
              <a:t> and it is now ready for execution.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3462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connectors are common across Flow and PowerApps. </a:t>
            </a:r>
          </a:p>
          <a:p>
            <a:endParaRPr lang="en-US" dirty="0"/>
          </a:p>
          <a:p>
            <a:r>
              <a:rPr lang="en-US" dirty="0"/>
              <a:t>Connectors include Microsoft services (O365 and D365) and external services too – MailChimp, Salesforce, Slack etc.</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10/28/2020 11:51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3518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Templates are pre-built flows for popular and common scenarios. Using a template only requires you to have access to the services in the template and to fill out any required settings.</a:t>
            </a:r>
            <a:endParaRPr lang="en-US" dirty="0"/>
          </a:p>
        </p:txBody>
      </p:sp>
      <p:sp>
        <p:nvSpPr>
          <p:cNvPr id="4" name="Slide Number Placeholder 3"/>
          <p:cNvSpPr>
            <a:spLocks noGrp="1"/>
          </p:cNvSpPr>
          <p:nvPr>
            <p:ph type="sldNum" sz="quarter" idx="10"/>
          </p:nvPr>
        </p:nvSpPr>
        <p:spPr/>
        <p:txBody>
          <a:bodyPr/>
          <a:lstStyle/>
          <a:p>
            <a:fld id="{957F03C2-4FDE-4235-B8B7-744B1E2B9F73}" type="slidenum">
              <a:rPr lang="en-US" smtClean="0"/>
              <a:t>8</a:t>
            </a:fld>
            <a:endParaRPr lang="en-US" dirty="0"/>
          </a:p>
        </p:txBody>
      </p:sp>
    </p:spTree>
    <p:extLst>
      <p:ext uri="{BB962C8B-B14F-4D97-AF65-F5344CB8AC3E}">
        <p14:creationId xmlns:p14="http://schemas.microsoft.com/office/powerpoint/2010/main" val="3575253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and/or Custom flow</a:t>
            </a:r>
          </a:p>
        </p:txBody>
      </p:sp>
      <p:sp>
        <p:nvSpPr>
          <p:cNvPr id="4" name="Slide Number Placeholder 3"/>
          <p:cNvSpPr>
            <a:spLocks noGrp="1"/>
          </p:cNvSpPr>
          <p:nvPr>
            <p:ph type="sldNum" sz="quarter" idx="5"/>
          </p:nvPr>
        </p:nvSpPr>
        <p:spPr/>
        <p:txBody>
          <a:bodyPr/>
          <a:lstStyle/>
          <a:p>
            <a:fld id="{A2D40753-2E49-45DC-B661-395DE50012B4}" type="slidenum">
              <a:rPr lang="en-US" smtClean="0"/>
              <a:t>9</a:t>
            </a:fld>
            <a:endParaRPr lang="en-US"/>
          </a:p>
        </p:txBody>
      </p:sp>
    </p:spTree>
    <p:extLst>
      <p:ext uri="{BB962C8B-B14F-4D97-AF65-F5344CB8AC3E}">
        <p14:creationId xmlns:p14="http://schemas.microsoft.com/office/powerpoint/2010/main" val="17467846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323" y="-101600"/>
            <a:ext cx="12347723" cy="7277100"/>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120180"/>
            <a:ext cx="10242698" cy="172620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p:nvPr>
        </p:nvSpPr>
        <p:spPr>
          <a:xfrm>
            <a:off x="1949302" y="5271256"/>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127450"/>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3323" y="5108566"/>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1769075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568962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3723949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2019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2428065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307421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9637092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9076865"/>
      </p:ext>
    </p:extLst>
  </p:cSld>
  <p:clrMapOvr>
    <a:masterClrMapping/>
  </p:clrMapOvr>
  <p:transition>
    <p:fade/>
  </p:transition>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144807052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02678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4416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223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4416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565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4479"/>
            <a:ext cx="12192000" cy="6853521"/>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120180"/>
            <a:ext cx="10242698" cy="172620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p:nvPr>
        </p:nvSpPr>
        <p:spPr>
          <a:xfrm>
            <a:off x="1949302" y="5271256"/>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127450"/>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3323" y="5108566"/>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3956319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971306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80991064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545226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UBHEAD, BODY TEXT 2 COL">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6" name="Text Placeholder 4"/>
          <p:cNvSpPr>
            <a:spLocks noGrp="1"/>
          </p:cNvSpPr>
          <p:nvPr>
            <p:ph type="body" sz="quarter" idx="12" hasCustomPrompt="1"/>
          </p:nvPr>
        </p:nvSpPr>
        <p:spPr>
          <a:xfrm>
            <a:off x="6198624"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9"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7"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7309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_SMALL CENT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609903" y="1947512"/>
            <a:ext cx="6972193" cy="3225097"/>
          </a:xfrm>
          <a:prstGeom prst="rect">
            <a:avLst/>
          </a:prstGeom>
        </p:spPr>
        <p:txBody>
          <a:bodyPr vert="horz"/>
          <a:lstStyle>
            <a:lvl1pPr marL="0" indent="0">
              <a:buNone/>
              <a:defRPr sz="1961">
                <a:solidFill>
                  <a:schemeClr val="tx1"/>
                </a:solidFill>
              </a:defRPr>
            </a:lvl1pPr>
          </a:lstStyle>
          <a:p>
            <a:endParaRPr lang="en-US"/>
          </a:p>
        </p:txBody>
      </p:sp>
      <p:sp>
        <p:nvSpPr>
          <p:cNvPr id="5"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470882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_LARGE CENT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53867" y="1179838"/>
            <a:ext cx="11481743" cy="4875001"/>
          </a:xfrm>
          <a:prstGeom prst="rect">
            <a:avLst/>
          </a:prstGeom>
        </p:spPr>
        <p:txBody>
          <a:bodyPr vert="horz"/>
          <a:lstStyle>
            <a:lvl1pPr marL="0" indent="0">
              <a:buNone/>
              <a:defRPr sz="1961">
                <a:solidFill>
                  <a:srgbClr val="002050"/>
                </a:solidFill>
              </a:defRPr>
            </a:lvl1pPr>
          </a:lstStyle>
          <a:p>
            <a:endParaRPr lang="en-US"/>
          </a:p>
        </p:txBody>
      </p:sp>
      <p:sp>
        <p:nvSpPr>
          <p:cNvPr id="5"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1696666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1948680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6"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7" name="Text Placeholder 4"/>
          <p:cNvSpPr>
            <a:spLocks noGrp="1"/>
          </p:cNvSpPr>
          <p:nvPr>
            <p:ph type="body" sz="quarter" idx="11" hasCustomPrompt="1"/>
          </p:nvPr>
        </p:nvSpPr>
        <p:spPr>
          <a:xfrm>
            <a:off x="353279"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dirty="0"/>
              <a:t>First level</a:t>
            </a:r>
          </a:p>
          <a:p>
            <a:pPr lvl="1"/>
            <a:r>
              <a:rPr lang="en-CA" dirty="0"/>
              <a:t>Second level</a:t>
            </a:r>
          </a:p>
          <a:p>
            <a:pPr lvl="2"/>
            <a:r>
              <a:rPr lang="en-CA" dirty="0"/>
              <a:t>Third level</a:t>
            </a:r>
            <a:endParaRPr lang="en-US" dirty="0"/>
          </a:p>
          <a:p>
            <a:pPr lvl="3"/>
            <a:endParaRPr lang="en-US" dirty="0"/>
          </a:p>
          <a:p>
            <a:pPr lvl="3"/>
            <a:endParaRPr lang="en-CA" dirty="0"/>
          </a:p>
        </p:txBody>
      </p:sp>
      <p:sp>
        <p:nvSpPr>
          <p:cNvPr id="8" name="Text Placeholder 3"/>
          <p:cNvSpPr>
            <a:spLocks noGrp="1"/>
          </p:cNvSpPr>
          <p:nvPr>
            <p:ph type="body" sz="quarter" idx="12"/>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3451953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S_TW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6"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5" name="Picture Placeholder 3"/>
          <p:cNvSpPr>
            <a:spLocks noGrp="1"/>
          </p:cNvSpPr>
          <p:nvPr>
            <p:ph type="pic" sz="quarter" idx="11"/>
          </p:nvPr>
        </p:nvSpPr>
        <p:spPr>
          <a:xfrm>
            <a:off x="353371"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973341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S_THRE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112709" y="1179838"/>
            <a:ext cx="3722900" cy="4875001"/>
          </a:xfrm>
          <a:prstGeom prst="rect">
            <a:avLst/>
          </a:prstGeom>
        </p:spPr>
        <p:txBody>
          <a:bodyPr vert="horz"/>
          <a:lstStyle>
            <a:lvl1pPr marL="0" indent="0">
              <a:buNone/>
              <a:defRPr sz="1961">
                <a:solidFill>
                  <a:srgbClr val="002050"/>
                </a:solidFill>
              </a:defRPr>
            </a:lvl1pPr>
          </a:lstStyle>
          <a:p>
            <a:endParaRPr lang="en-US"/>
          </a:p>
        </p:txBody>
      </p:sp>
      <p:sp>
        <p:nvSpPr>
          <p:cNvPr id="5" name="Picture Placeholder 3"/>
          <p:cNvSpPr>
            <a:spLocks noGrp="1"/>
          </p:cNvSpPr>
          <p:nvPr>
            <p:ph type="pic" sz="quarter" idx="11"/>
          </p:nvPr>
        </p:nvSpPr>
        <p:spPr>
          <a:xfrm>
            <a:off x="4285713" y="1179838"/>
            <a:ext cx="3591838" cy="4875001"/>
          </a:xfrm>
          <a:prstGeom prst="rect">
            <a:avLst/>
          </a:prstGeom>
        </p:spPr>
        <p:txBody>
          <a:bodyPr vert="horz"/>
          <a:lstStyle>
            <a:lvl1pPr marL="0" indent="0">
              <a:buNone/>
              <a:defRPr sz="1961">
                <a:solidFill>
                  <a:srgbClr val="002050"/>
                </a:solidFill>
              </a:defRPr>
            </a:lvl1pPr>
          </a:lstStyle>
          <a:p>
            <a:endParaRPr lang="en-US"/>
          </a:p>
        </p:txBody>
      </p:sp>
      <p:sp>
        <p:nvSpPr>
          <p:cNvPr id="6" name="Picture Placeholder 3"/>
          <p:cNvSpPr>
            <a:spLocks noGrp="1"/>
          </p:cNvSpPr>
          <p:nvPr>
            <p:ph type="pic" sz="quarter" idx="12"/>
          </p:nvPr>
        </p:nvSpPr>
        <p:spPr>
          <a:xfrm>
            <a:off x="340760" y="1179838"/>
            <a:ext cx="3722900" cy="4875001"/>
          </a:xfrm>
          <a:prstGeom prst="rect">
            <a:avLst/>
          </a:prstGeom>
        </p:spPr>
        <p:txBody>
          <a:bodyPr vert="horz"/>
          <a:lstStyle>
            <a:lvl1pPr marL="0" indent="0">
              <a:buNone/>
              <a:defRPr sz="1961">
                <a:solidFill>
                  <a:srgbClr val="002050"/>
                </a:solidFill>
              </a:defRPr>
            </a:lvl1pPr>
          </a:lstStyle>
          <a:p>
            <a:endParaRPr lang="en-US"/>
          </a:p>
        </p:txBody>
      </p:sp>
      <p:sp>
        <p:nvSpPr>
          <p:cNvPr id="9"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936988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0DA79B-5EAE-4285-B6C0-1F487C8CA1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988"/>
          <a:stretch/>
        </p:blipFill>
        <p:spPr>
          <a:xfrm>
            <a:off x="-161611" y="-53197"/>
            <a:ext cx="12515222" cy="696439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446206"/>
            <a:ext cx="10242698" cy="140017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p:nvPr>
        </p:nvSpPr>
        <p:spPr>
          <a:xfrm>
            <a:off x="1949302" y="5439884"/>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296078"/>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0" y="5445558"/>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4241224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REFERENCE GRID">
    <p:spTree>
      <p:nvGrpSpPr>
        <p:cNvPr id="1" name=""/>
        <p:cNvGrpSpPr/>
        <p:nvPr/>
      </p:nvGrpSpPr>
      <p:grpSpPr>
        <a:xfrm>
          <a:off x="0" y="0"/>
          <a:ext cx="0" cy="0"/>
          <a:chOff x="0" y="0"/>
          <a:chExt cx="0" cy="0"/>
        </a:xfrm>
      </p:grpSpPr>
      <p:graphicFrame>
        <p:nvGraphicFramePr>
          <p:cNvPr id="2" name="Table 1"/>
          <p:cNvGraphicFramePr>
            <a:graphicFrameLocks noGrp="1"/>
          </p:cNvGraphicFramePr>
          <p:nvPr userDrawn="1"/>
        </p:nvGraphicFramePr>
        <p:xfrm>
          <a:off x="353785" y="1179286"/>
          <a:ext cx="11475360" cy="5343073"/>
        </p:xfrm>
        <a:graphic>
          <a:graphicData uri="http://schemas.openxmlformats.org/drawingml/2006/table">
            <a:tbl>
              <a:tblPr firstRow="1" bandRow="1">
                <a:tableStyleId>{2D5ABB26-0587-4C30-8999-92F81FD0307C}</a:tableStyleId>
              </a:tblPr>
              <a:tblGrid>
                <a:gridCol w="105054">
                  <a:extLst>
                    <a:ext uri="{9D8B030D-6E8A-4147-A177-3AD203B41FA5}">
                      <a16:colId xmlns:a16="http://schemas.microsoft.com/office/drawing/2014/main" val="20000"/>
                    </a:ext>
                  </a:extLst>
                </a:gridCol>
                <a:gridCol w="1704258">
                  <a:extLst>
                    <a:ext uri="{9D8B030D-6E8A-4147-A177-3AD203B41FA5}">
                      <a16:colId xmlns:a16="http://schemas.microsoft.com/office/drawing/2014/main" val="20001"/>
                    </a:ext>
                  </a:extLst>
                </a:gridCol>
                <a:gridCol w="103248">
                  <a:extLst>
                    <a:ext uri="{9D8B030D-6E8A-4147-A177-3AD203B41FA5}">
                      <a16:colId xmlns:a16="http://schemas.microsoft.com/office/drawing/2014/main" val="20002"/>
                    </a:ext>
                  </a:extLst>
                </a:gridCol>
                <a:gridCol w="101590">
                  <a:extLst>
                    <a:ext uri="{9D8B030D-6E8A-4147-A177-3AD203B41FA5}">
                      <a16:colId xmlns:a16="http://schemas.microsoft.com/office/drawing/2014/main" val="20003"/>
                    </a:ext>
                  </a:extLst>
                </a:gridCol>
                <a:gridCol w="1704259">
                  <a:extLst>
                    <a:ext uri="{9D8B030D-6E8A-4147-A177-3AD203B41FA5}">
                      <a16:colId xmlns:a16="http://schemas.microsoft.com/office/drawing/2014/main" val="20004"/>
                    </a:ext>
                  </a:extLst>
                </a:gridCol>
                <a:gridCol w="106711">
                  <a:extLst>
                    <a:ext uri="{9D8B030D-6E8A-4147-A177-3AD203B41FA5}">
                      <a16:colId xmlns:a16="http://schemas.microsoft.com/office/drawing/2014/main" val="20005"/>
                    </a:ext>
                  </a:extLst>
                </a:gridCol>
                <a:gridCol w="106321">
                  <a:extLst>
                    <a:ext uri="{9D8B030D-6E8A-4147-A177-3AD203B41FA5}">
                      <a16:colId xmlns:a16="http://schemas.microsoft.com/office/drawing/2014/main" val="20006"/>
                    </a:ext>
                  </a:extLst>
                </a:gridCol>
                <a:gridCol w="1696064">
                  <a:extLst>
                    <a:ext uri="{9D8B030D-6E8A-4147-A177-3AD203B41FA5}">
                      <a16:colId xmlns:a16="http://schemas.microsoft.com/office/drawing/2014/main" val="20007"/>
                    </a:ext>
                  </a:extLst>
                </a:gridCol>
                <a:gridCol w="110175">
                  <a:extLst>
                    <a:ext uri="{9D8B030D-6E8A-4147-A177-3AD203B41FA5}">
                      <a16:colId xmlns:a16="http://schemas.microsoft.com/office/drawing/2014/main" val="20008"/>
                    </a:ext>
                  </a:extLst>
                </a:gridCol>
                <a:gridCol w="94664">
                  <a:extLst>
                    <a:ext uri="{9D8B030D-6E8A-4147-A177-3AD203B41FA5}">
                      <a16:colId xmlns:a16="http://schemas.microsoft.com/office/drawing/2014/main" val="20009"/>
                    </a:ext>
                  </a:extLst>
                </a:gridCol>
                <a:gridCol w="1712452">
                  <a:extLst>
                    <a:ext uri="{9D8B030D-6E8A-4147-A177-3AD203B41FA5}">
                      <a16:colId xmlns:a16="http://schemas.microsoft.com/office/drawing/2014/main" val="20010"/>
                    </a:ext>
                  </a:extLst>
                </a:gridCol>
                <a:gridCol w="105444">
                  <a:extLst>
                    <a:ext uri="{9D8B030D-6E8A-4147-A177-3AD203B41FA5}">
                      <a16:colId xmlns:a16="http://schemas.microsoft.com/office/drawing/2014/main" val="20011"/>
                    </a:ext>
                  </a:extLst>
                </a:gridCol>
                <a:gridCol w="99394">
                  <a:extLst>
                    <a:ext uri="{9D8B030D-6E8A-4147-A177-3AD203B41FA5}">
                      <a16:colId xmlns:a16="http://schemas.microsoft.com/office/drawing/2014/main" val="20012"/>
                    </a:ext>
                  </a:extLst>
                </a:gridCol>
                <a:gridCol w="1720646">
                  <a:extLst>
                    <a:ext uri="{9D8B030D-6E8A-4147-A177-3AD203B41FA5}">
                      <a16:colId xmlns:a16="http://schemas.microsoft.com/office/drawing/2014/main" val="20013"/>
                    </a:ext>
                  </a:extLst>
                </a:gridCol>
                <a:gridCol w="92520">
                  <a:extLst>
                    <a:ext uri="{9D8B030D-6E8A-4147-A177-3AD203B41FA5}">
                      <a16:colId xmlns:a16="http://schemas.microsoft.com/office/drawing/2014/main" val="20014"/>
                    </a:ext>
                  </a:extLst>
                </a:gridCol>
                <a:gridCol w="104125">
                  <a:extLst>
                    <a:ext uri="{9D8B030D-6E8A-4147-A177-3AD203B41FA5}">
                      <a16:colId xmlns:a16="http://schemas.microsoft.com/office/drawing/2014/main" val="20015"/>
                    </a:ext>
                  </a:extLst>
                </a:gridCol>
                <a:gridCol w="1704258">
                  <a:extLst>
                    <a:ext uri="{9D8B030D-6E8A-4147-A177-3AD203B41FA5}">
                      <a16:colId xmlns:a16="http://schemas.microsoft.com/office/drawing/2014/main" val="20016"/>
                    </a:ext>
                  </a:extLst>
                </a:gridCol>
                <a:gridCol w="104177">
                  <a:extLst>
                    <a:ext uri="{9D8B030D-6E8A-4147-A177-3AD203B41FA5}">
                      <a16:colId xmlns:a16="http://schemas.microsoft.com/office/drawing/2014/main" val="20017"/>
                    </a:ext>
                  </a:extLst>
                </a:gridCol>
              </a:tblGrid>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0"/>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1"/>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2"/>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 name="Group 2"/>
          <p:cNvGrpSpPr/>
          <p:nvPr userDrawn="1"/>
        </p:nvGrpSpPr>
        <p:grpSpPr>
          <a:xfrm>
            <a:off x="0" y="2"/>
            <a:ext cx="12192000" cy="6857999"/>
            <a:chOff x="0" y="1"/>
            <a:chExt cx="12192000" cy="6857999"/>
          </a:xfrm>
        </p:grpSpPr>
        <p:cxnSp>
          <p:nvCxnSpPr>
            <p:cNvPr id="4" name="Straight Connector 3"/>
            <p:cNvCxnSpPr/>
            <p:nvPr/>
          </p:nvCxnSpPr>
          <p:spPr>
            <a:xfrm>
              <a:off x="0" y="680357"/>
              <a:ext cx="12192000"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44714" y="1"/>
              <a:ext cx="0" cy="6857999"/>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1826421" y="1"/>
              <a:ext cx="0" cy="6857999"/>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6513286"/>
              <a:ext cx="12192000"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652674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COVER 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511140" y="1834917"/>
            <a:ext cx="5688071" cy="2201900"/>
          </a:xfrm>
          <a:prstGeom prst="rect">
            <a:avLst/>
          </a:prstGeom>
          <a:solidFill>
            <a:schemeClr val="accent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userDrawn="1"/>
        </p:nvSpPr>
        <p:spPr bwMode="auto">
          <a:xfrm>
            <a:off x="0" y="6382887"/>
            <a:ext cx="12192000" cy="47511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 name="Text Placeholder 2"/>
          <p:cNvSpPr>
            <a:spLocks noGrp="1"/>
          </p:cNvSpPr>
          <p:nvPr>
            <p:ph type="body" sz="quarter" idx="15"/>
          </p:nvPr>
        </p:nvSpPr>
        <p:spPr>
          <a:xfrm>
            <a:off x="537421" y="1873884"/>
            <a:ext cx="5635578" cy="1337220"/>
          </a:xfrm>
          <a:prstGeom prst="rect">
            <a:avLst/>
          </a:prstGeom>
          <a:noFill/>
          <a:ln w="3175" cmpd="sng">
            <a:noFill/>
          </a:ln>
        </p:spPr>
        <p:txBody>
          <a:bodyPr vert="horz"/>
          <a:lstStyle>
            <a:lvl1pPr marL="0" indent="0">
              <a:buNone/>
              <a:defRPr>
                <a:solidFill>
                  <a:srgbClr val="FFFFFF"/>
                </a:solidFill>
              </a:defRPr>
            </a:lvl1pPr>
          </a:lstStyle>
          <a:p>
            <a:pPr lvl="0"/>
            <a:r>
              <a:rPr lang="en-CA"/>
              <a:t>Click to edit Master text</a:t>
            </a:r>
            <a:endParaRPr lang="en-US"/>
          </a:p>
        </p:txBody>
      </p:sp>
      <p:sp>
        <p:nvSpPr>
          <p:cNvPr id="12" name="Text Placeholder 2"/>
          <p:cNvSpPr>
            <a:spLocks noGrp="1"/>
          </p:cNvSpPr>
          <p:nvPr>
            <p:ph type="body" sz="quarter" idx="16"/>
          </p:nvPr>
        </p:nvSpPr>
        <p:spPr>
          <a:xfrm>
            <a:off x="537421" y="3263176"/>
            <a:ext cx="5635578" cy="734320"/>
          </a:xfrm>
          <a:prstGeom prst="rect">
            <a:avLst/>
          </a:prstGeom>
          <a:noFill/>
          <a:ln w="3175" cmpd="sng">
            <a:noFill/>
          </a:ln>
        </p:spPr>
        <p:txBody>
          <a:bodyPr vert="horz" lIns="180000" tIns="180000" rIns="180000" bIns="180000"/>
          <a:lstStyle>
            <a:lvl1pPr marL="0" indent="0">
              <a:buNone/>
              <a:defRPr sz="2353">
                <a:solidFill>
                  <a:srgbClr val="FFFFFF"/>
                </a:solidFill>
              </a:defRPr>
            </a:lvl1pPr>
          </a:lstStyle>
          <a:p>
            <a:pPr lvl="0"/>
            <a:r>
              <a:rPr lang="en-CA"/>
              <a:t>Click to edit Master text</a:t>
            </a:r>
            <a:endParaRPr lang="en-US"/>
          </a:p>
        </p:txBody>
      </p:sp>
      <p:sp>
        <p:nvSpPr>
          <p:cNvPr id="5" name="Rectangle 4">
            <a:extLst>
              <a:ext uri="{FF2B5EF4-FFF2-40B4-BE49-F238E27FC236}">
                <a16:creationId xmlns:a16="http://schemas.microsoft.com/office/drawing/2014/main" id="{042A833D-909E-444F-96A7-F2E4EA6A09FE}"/>
              </a:ext>
            </a:extLst>
          </p:cNvPr>
          <p:cNvSpPr/>
          <p:nvPr userDrawn="1"/>
        </p:nvSpPr>
        <p:spPr bwMode="auto">
          <a:xfrm>
            <a:off x="333153" y="6415318"/>
            <a:ext cx="6149843" cy="298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882" b="0" kern="0" dirty="0">
                <a:solidFill>
                  <a:schemeClr val="bg1"/>
                </a:solidFill>
                <a:ea typeface="Segoe UI" pitchFamily="34" charset="0"/>
                <a:cs typeface="Segoe UI" pitchFamily="34" charset="0"/>
              </a:rPr>
              <a:t>SLIDE </a:t>
            </a:r>
            <a:fld id="{EAB63701-41F7-C046-9CA4-19A555B2F4AC}" type="slidenum">
              <a:rPr lang="en-US" sz="882" b="0" kern="0" dirty="0">
                <a:solidFill>
                  <a:schemeClr val="bg1"/>
                </a:solidFill>
                <a:ea typeface="Segoe UI" pitchFamily="34" charset="0"/>
                <a:cs typeface="Segoe UI" pitchFamily="34" charset="0"/>
              </a:rPr>
              <a:pPr algn="l" defTabSz="914102" fontAlgn="base">
                <a:lnSpc>
                  <a:spcPct val="90000"/>
                </a:lnSpc>
                <a:spcBef>
                  <a:spcPct val="0"/>
                </a:spcBef>
                <a:spcAft>
                  <a:spcPct val="0"/>
                </a:spcAft>
              </a:pPr>
              <a:t>‹#›</a:t>
            </a:fld>
            <a:r>
              <a:rPr lang="en-US" sz="882" b="0" kern="0" dirty="0">
                <a:solidFill>
                  <a:schemeClr val="bg1"/>
                </a:solidFill>
                <a:ea typeface="Segoe UI" pitchFamily="34" charset="0"/>
                <a:cs typeface="Segoe UI" pitchFamily="34" charset="0"/>
              </a:rPr>
              <a:t>   </a:t>
            </a:r>
            <a:r>
              <a:rPr lang="en-US" sz="882" b="0" kern="0" dirty="0">
                <a:solidFill>
                  <a:srgbClr val="00ABEC"/>
                </a:solidFill>
                <a:ea typeface="Segoe UI" pitchFamily="34" charset="0"/>
                <a:cs typeface="Segoe UI" pitchFamily="34" charset="0"/>
              </a:rPr>
              <a:t>MICROSOFT CONFIDENTIAL – FOR INTERNAL USE ONLY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621555" y="170387"/>
            <a:ext cx="1344995" cy="288158"/>
          </a:xfrm>
          <a:prstGeom prst="rect">
            <a:avLst/>
          </a:prstGeom>
        </p:spPr>
      </p:pic>
    </p:spTree>
    <p:extLst>
      <p:ext uri="{BB962C8B-B14F-4D97-AF65-F5344CB8AC3E}">
        <p14:creationId xmlns:p14="http://schemas.microsoft.com/office/powerpoint/2010/main" val="121887100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584910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726387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87359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731325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21593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21986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6539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7284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4303753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18929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8306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09496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9272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5024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3143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6762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27132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23288661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31950"/>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129783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38495257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50" y="1447801"/>
            <a:ext cx="11151917" cy="2609945"/>
          </a:xfrm>
        </p:spPr>
        <p:txBody>
          <a:bodyPr/>
          <a:lstStyle>
            <a:lvl1pPr marL="460190" indent="-460190">
              <a:buClr>
                <a:srgbClr val="FFFFFF"/>
              </a:buClr>
              <a:buSzPct val="70000"/>
              <a:buFontTx/>
              <a:buBlip>
                <a:blip r:embed="rId2"/>
              </a:buBlip>
              <a:defRPr sz="4000">
                <a:solidFill>
                  <a:schemeClr val="accent2"/>
                </a:solidFill>
              </a:defRPr>
            </a:lvl1pPr>
            <a:lvl2pPr marL="855328" indent="-395137">
              <a:buClr>
                <a:srgbClr val="FFFFFF"/>
              </a:buClr>
              <a:buSzPct val="70000"/>
              <a:buFontTx/>
              <a:buBlip>
                <a:blip r:embed="rId2"/>
              </a:buBlip>
              <a:defRPr sz="3200">
                <a:solidFill>
                  <a:schemeClr val="tx2"/>
                </a:solidFill>
              </a:defRPr>
            </a:lvl2pPr>
            <a:lvl3pPr marL="1258398" indent="-403071">
              <a:buClr>
                <a:srgbClr val="FFFFFF"/>
              </a:buClr>
              <a:buSzPct val="70000"/>
              <a:buFontTx/>
              <a:buBlip>
                <a:blip r:embed="rId2"/>
              </a:buBlip>
              <a:defRPr sz="2800">
                <a:solidFill>
                  <a:schemeClr val="tx2"/>
                </a:solidFill>
              </a:defRPr>
            </a:lvl3pPr>
            <a:lvl4pPr marL="1604328" indent="-345938">
              <a:buClr>
                <a:srgbClr val="FFFFFF"/>
              </a:buClr>
              <a:buSzPct val="70000"/>
              <a:buFontTx/>
              <a:buBlip>
                <a:blip r:embed="rId2"/>
              </a:buBlip>
              <a:defRPr sz="2400">
                <a:solidFill>
                  <a:schemeClr val="tx2"/>
                </a:solidFill>
              </a:defRPr>
            </a:lvl4pPr>
            <a:lvl5pPr marL="1940755" indent="-336418">
              <a:buClr>
                <a:srgbClr val="FFFFFF"/>
              </a:buClr>
              <a:buSzPct val="70000"/>
              <a:buFontTx/>
              <a:buBlip>
                <a:blip r:embed="rId2"/>
              </a:buBlip>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97674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AD4DB4ED-7B2F-4B70-B22E-53488F1C87DE}"/>
              </a:ext>
            </a:extLst>
          </p:cNvPr>
          <p:cNvSpPr>
            <a:spLocks noGrp="1"/>
          </p:cNvSpPr>
          <p:nvPr>
            <p:ph type="title" hasCustomPrompt="1"/>
          </p:nvPr>
        </p:nvSpPr>
        <p:spPr>
          <a:xfrm>
            <a:off x="387059" y="335067"/>
            <a:ext cx="10819784" cy="1143000"/>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3147566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014268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4189107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210332" y="2044109"/>
            <a:ext cx="6644745" cy="43513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34090"/>
            <a:ext cx="4420256" cy="6323910"/>
          </a:xfrm>
          <a:prstGeom prst="rect">
            <a:avLst/>
          </a:prstGeom>
        </p:spPr>
      </p:pic>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021368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690688"/>
            <a:ext cx="3992451" cy="5167312"/>
          </a:xfrm>
          <a:prstGeom prst="rect">
            <a:avLst/>
          </a:prstGeom>
        </p:spPr>
      </p:pic>
      <p:sp>
        <p:nvSpPr>
          <p:cNvPr id="3" name="Content Placeholder 2"/>
          <p:cNvSpPr>
            <a:spLocks noGrp="1"/>
          </p:cNvSpPr>
          <p:nvPr>
            <p:ph idx="1"/>
          </p:nvPr>
        </p:nvSpPr>
        <p:spPr>
          <a:xfrm>
            <a:off x="4709054" y="1825625"/>
            <a:ext cx="6644745" cy="4351338"/>
          </a:xfrm>
        </p:spPr>
        <p:txBody>
          <a:bodyPr/>
          <a:lstStyle>
            <a:lvl1pPr marL="0" indent="0">
              <a:buNone/>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78129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theme" Target="../theme/theme3.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21"/>
    </p:custDataLst>
    <p:extLst>
      <p:ext uri="{BB962C8B-B14F-4D97-AF65-F5344CB8AC3E}">
        <p14:creationId xmlns:p14="http://schemas.microsoft.com/office/powerpoint/2010/main" val="4106551106"/>
      </p:ext>
    </p:extLst>
  </p:cSld>
  <p:clrMap bg1="lt1" tx1="dk1" bg2="lt2" tx2="dk2" accent1="accent1" accent2="accent2" accent3="accent3" accent4="accent4" accent5="accent5" accent6="accent6" hlink="hlink" folHlink="folHlink"/>
  <p:sldLayoutIdLst>
    <p:sldLayoutId id="2147483708" r:id="rId1"/>
    <p:sldLayoutId id="2147483799" r:id="rId2"/>
    <p:sldLayoutId id="2147483800" r:id="rId3"/>
    <p:sldLayoutId id="2147483740" r:id="rId4"/>
    <p:sldLayoutId id="2147483804" r:id="rId5"/>
    <p:sldLayoutId id="2147483802" r:id="rId6"/>
    <p:sldLayoutId id="2147483739" r:id="rId7"/>
    <p:sldLayoutId id="2147483721" r:id="rId8"/>
    <p:sldLayoutId id="2147483722" r:id="rId9"/>
    <p:sldLayoutId id="2147483728" r:id="rId10"/>
    <p:sldLayoutId id="2147483737" r:id="rId11"/>
    <p:sldLayoutId id="2147483742" r:id="rId12"/>
    <p:sldLayoutId id="2147483806" r:id="rId13"/>
    <p:sldLayoutId id="2147483821" r:id="rId14"/>
    <p:sldLayoutId id="2147483826" r:id="rId15"/>
    <p:sldLayoutId id="2147483827" r:id="rId16"/>
    <p:sldLayoutId id="2147483850" r:id="rId17"/>
    <p:sldLayoutId id="2147483851" r:id="rId18"/>
    <p:sldLayoutId id="214748385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2A833D-909E-444F-96A7-F2E4EA6A09FE}"/>
              </a:ext>
            </a:extLst>
          </p:cNvPr>
          <p:cNvSpPr/>
          <p:nvPr userDrawn="1"/>
        </p:nvSpPr>
        <p:spPr bwMode="auto">
          <a:xfrm>
            <a:off x="333153" y="6527383"/>
            <a:ext cx="6149843" cy="298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882" b="0" kern="0" dirty="0">
                <a:solidFill>
                  <a:schemeClr val="tx1"/>
                </a:solidFill>
                <a:ea typeface="Segoe UI" pitchFamily="34" charset="0"/>
                <a:cs typeface="Segoe UI" pitchFamily="34" charset="0"/>
              </a:rPr>
              <a:t>SLIDE </a:t>
            </a:r>
            <a:fld id="{EAB63701-41F7-C046-9CA4-19A555B2F4AC}" type="slidenum">
              <a:rPr lang="en-US" sz="882" b="0" kern="0" dirty="0">
                <a:solidFill>
                  <a:schemeClr val="tx1"/>
                </a:solidFill>
                <a:ea typeface="Segoe UI" pitchFamily="34" charset="0"/>
                <a:cs typeface="Segoe UI" pitchFamily="34" charset="0"/>
              </a:rPr>
              <a:pPr algn="l" defTabSz="914102" fontAlgn="base">
                <a:lnSpc>
                  <a:spcPct val="90000"/>
                </a:lnSpc>
                <a:spcBef>
                  <a:spcPct val="0"/>
                </a:spcBef>
                <a:spcAft>
                  <a:spcPct val="0"/>
                </a:spcAft>
              </a:pPr>
              <a:t>‹#›</a:t>
            </a:fld>
            <a:r>
              <a:rPr lang="en-US" sz="882" b="0" kern="0" dirty="0">
                <a:solidFill>
                  <a:schemeClr val="tx1"/>
                </a:solidFill>
                <a:ea typeface="Segoe UI" pitchFamily="34" charset="0"/>
                <a:cs typeface="Segoe UI" pitchFamily="34" charset="0"/>
              </a:rPr>
              <a:t>   </a:t>
            </a:r>
            <a:r>
              <a:rPr lang="en-US" sz="882" b="0" kern="0" dirty="0">
                <a:solidFill>
                  <a:srgbClr val="00ABEC"/>
                </a:solidFill>
                <a:ea typeface="Segoe UI" pitchFamily="34" charset="0"/>
                <a:cs typeface="Segoe UI" pitchFamily="34" charset="0"/>
              </a:rPr>
              <a:t>MICROSOFT CONFIDENTIAL – FOR INTERNAL USE ONLY</a:t>
            </a:r>
          </a:p>
        </p:txBody>
      </p:sp>
      <p:pic>
        <p:nvPicPr>
          <p:cNvPr id="5" name="Picture 4" descr="cloud_logo.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310611" y="6479494"/>
            <a:ext cx="690057" cy="314710"/>
          </a:xfrm>
          <a:prstGeom prst="rect">
            <a:avLst/>
          </a:prstGeom>
        </p:spPr>
      </p:pic>
      <p:sp>
        <p:nvSpPr>
          <p:cNvPr id="2" name="TextBox 1"/>
          <p:cNvSpPr txBox="1"/>
          <p:nvPr userDrawn="1"/>
        </p:nvSpPr>
        <p:spPr>
          <a:xfrm>
            <a:off x="10142923" y="6527383"/>
            <a:ext cx="1416671" cy="347034"/>
          </a:xfrm>
          <a:prstGeom prst="rect">
            <a:avLst/>
          </a:prstGeom>
        </p:spPr>
        <p:txBody>
          <a:bodyPr vert="horz" wrap="square" lIns="89642" tIns="89642" rIns="89642" bIns="89642" rtlCol="0" anchor="t">
            <a:spAutoFit/>
          </a:bodyPr>
          <a:lstStyle/>
          <a:p>
            <a:pPr marL="0" marR="0" lvl="0" indent="0" algn="l" defTabSz="1088392" rtl="0" eaLnBrk="1" fontAlgn="auto" latinLnBrk="0" hangingPunct="1">
              <a:lnSpc>
                <a:spcPct val="100000"/>
              </a:lnSpc>
              <a:spcBef>
                <a:spcPts val="0"/>
              </a:spcBef>
              <a:spcAft>
                <a:spcPts val="0"/>
              </a:spcAft>
              <a:buClrTx/>
              <a:buSzTx/>
              <a:buFontTx/>
              <a:buNone/>
              <a:tabLst/>
              <a:defRPr/>
            </a:pPr>
            <a:r>
              <a:rPr lang="en-US" sz="1078" b="0" kern="0" dirty="0">
                <a:solidFill>
                  <a:srgbClr val="00ABEC"/>
                </a:solidFill>
                <a:ea typeface="Segoe UI" pitchFamily="34" charset="0"/>
                <a:cs typeface="Segoe UI" pitchFamily="34" charset="0"/>
              </a:rPr>
              <a:t>Azure Boot Camp</a:t>
            </a:r>
            <a:endParaRPr lang="en-US" sz="1568"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40919394"/>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transition>
    <p:fade/>
  </p:transition>
  <p:hf hdr="0" dt="0"/>
  <p:txStyles>
    <p:titleStyle>
      <a:lvl1pPr marL="0" algn="l" defTabSz="1087896"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392" indent="-190392" algn="l" defTabSz="1087896"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8625376"/>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7" r:id="rId18"/>
    <p:sldLayoutId id="2147483848" r:id="rId19"/>
    <p:sldLayoutId id="2147483849"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hyperlink" Target="https://www.pei.com/2017/12/office-365-microsoft-team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6.xml"/><Relationship Id="rId5" Type="http://schemas.openxmlformats.org/officeDocument/2006/relationships/image" Target="../media/image27.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hyperlink" Target="https://aka.ms/CloudCoresurvey"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GB" dirty="0"/>
              <a:t>Business Applications</a:t>
            </a:r>
          </a:p>
        </p:txBody>
      </p:sp>
      <p:sp>
        <p:nvSpPr>
          <p:cNvPr id="5" name="Subtitle 4"/>
          <p:cNvSpPr>
            <a:spLocks noGrp="1"/>
          </p:cNvSpPr>
          <p:nvPr>
            <p:ph type="subTitle" idx="1"/>
          </p:nvPr>
        </p:nvSpPr>
        <p:spPr/>
        <p:txBody>
          <a:bodyPr>
            <a:normAutofit fontScale="77500" lnSpcReduction="20000"/>
          </a:bodyPr>
          <a:lstStyle/>
          <a:p>
            <a:r>
              <a:rPr lang="en-GB" dirty="0"/>
              <a:t>Dynamics 365 and Power Platform: Extending the Power Platform</a:t>
            </a:r>
          </a:p>
        </p:txBody>
      </p:sp>
    </p:spTree>
    <p:custDataLst>
      <p:tags r:id="rId1"/>
    </p:custDataLst>
    <p:extLst>
      <p:ext uri="{BB962C8B-B14F-4D97-AF65-F5344CB8AC3E}">
        <p14:creationId xmlns:p14="http://schemas.microsoft.com/office/powerpoint/2010/main" val="1120920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58AEE-0557-4354-8EB5-20DB6BBC1346}"/>
              </a:ext>
            </a:extLst>
          </p:cNvPr>
          <p:cNvSpPr>
            <a:spLocks noGrp="1"/>
          </p:cNvSpPr>
          <p:nvPr>
            <p:ph type="title"/>
          </p:nvPr>
        </p:nvSpPr>
        <p:spPr/>
        <p:txBody>
          <a:bodyPr>
            <a:normAutofit/>
          </a:bodyPr>
          <a:lstStyle/>
          <a:p>
            <a:r>
              <a:rPr lang="en-US" dirty="0"/>
              <a:t>Teams</a:t>
            </a:r>
          </a:p>
        </p:txBody>
      </p:sp>
      <p:sp>
        <p:nvSpPr>
          <p:cNvPr id="2" name="Rectangle 1">
            <a:extLst>
              <a:ext uri="{FF2B5EF4-FFF2-40B4-BE49-F238E27FC236}">
                <a16:creationId xmlns:a16="http://schemas.microsoft.com/office/drawing/2014/main" id="{07C3E963-930F-4760-9C81-59F9AF5412AD}"/>
              </a:ext>
            </a:extLst>
          </p:cNvPr>
          <p:cNvSpPr/>
          <p:nvPr/>
        </p:nvSpPr>
        <p:spPr>
          <a:xfrm>
            <a:off x="560836" y="1597431"/>
            <a:ext cx="5218177" cy="143954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Display </a:t>
            </a:r>
            <a:r>
              <a:rPr lang="en-US" sz="2200" dirty="0" err="1">
                <a:solidFill>
                  <a:schemeClr val="tx1"/>
                </a:solidFill>
              </a:rPr>
              <a:t>Powerapps</a:t>
            </a:r>
            <a:r>
              <a:rPr lang="en-US" sz="2200" dirty="0">
                <a:solidFill>
                  <a:schemeClr val="tx1"/>
                </a:solidFill>
              </a:rPr>
              <a:t> (including Dynamics apps) and interact with data within Teams</a:t>
            </a:r>
          </a:p>
        </p:txBody>
      </p:sp>
      <p:sp>
        <p:nvSpPr>
          <p:cNvPr id="7" name="Rectangle 6">
            <a:extLst>
              <a:ext uri="{FF2B5EF4-FFF2-40B4-BE49-F238E27FC236}">
                <a16:creationId xmlns:a16="http://schemas.microsoft.com/office/drawing/2014/main" id="{7261DAD6-33A6-4794-8B35-BB28C3375DAA}"/>
              </a:ext>
            </a:extLst>
          </p:cNvPr>
          <p:cNvSpPr/>
          <p:nvPr/>
        </p:nvSpPr>
        <p:spPr>
          <a:xfrm>
            <a:off x="560836" y="3100484"/>
            <a:ext cx="5218177" cy="144109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Use Bots to communicate</a:t>
            </a:r>
          </a:p>
        </p:txBody>
      </p:sp>
      <p:sp>
        <p:nvSpPr>
          <p:cNvPr id="9" name="Rectangle 8">
            <a:extLst>
              <a:ext uri="{FF2B5EF4-FFF2-40B4-BE49-F238E27FC236}">
                <a16:creationId xmlns:a16="http://schemas.microsoft.com/office/drawing/2014/main" id="{C8DFBE71-6F52-4153-A4BF-C9D3026A67DF}"/>
              </a:ext>
            </a:extLst>
          </p:cNvPr>
          <p:cNvSpPr/>
          <p:nvPr/>
        </p:nvSpPr>
        <p:spPr>
          <a:xfrm>
            <a:off x="560836" y="4605089"/>
            <a:ext cx="5218177" cy="144109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With project </a:t>
            </a:r>
            <a:r>
              <a:rPr lang="en-US" sz="2200" dirty="0" err="1">
                <a:solidFill>
                  <a:schemeClr val="tx1"/>
                </a:solidFill>
              </a:rPr>
              <a:t>oakdale</a:t>
            </a:r>
            <a:r>
              <a:rPr lang="en-US" sz="2200" dirty="0">
                <a:solidFill>
                  <a:schemeClr val="tx1"/>
                </a:solidFill>
              </a:rPr>
              <a:t>, create </a:t>
            </a:r>
            <a:r>
              <a:rPr lang="en-US" sz="2200" dirty="0" err="1">
                <a:solidFill>
                  <a:schemeClr val="tx1"/>
                </a:solidFill>
              </a:rPr>
              <a:t>powerapps</a:t>
            </a:r>
            <a:r>
              <a:rPr lang="en-US" sz="2200" dirty="0">
                <a:solidFill>
                  <a:schemeClr val="tx1"/>
                </a:solidFill>
              </a:rPr>
              <a:t> and bots from within Teams</a:t>
            </a:r>
          </a:p>
        </p:txBody>
      </p:sp>
      <p:sp>
        <p:nvSpPr>
          <p:cNvPr id="11" name="Rectangle 10">
            <a:extLst>
              <a:ext uri="{FF2B5EF4-FFF2-40B4-BE49-F238E27FC236}">
                <a16:creationId xmlns:a16="http://schemas.microsoft.com/office/drawing/2014/main" id="{E3A5F0C3-0214-486E-9000-A1D00E1608C4}"/>
              </a:ext>
              <a:ext uri="{C183D7F6-B498-43B3-948B-1728B52AA6E4}">
                <adec:decorative xmlns:adec="http://schemas.microsoft.com/office/drawing/2017/decorative" val="1"/>
              </a:ext>
            </a:extLst>
          </p:cNvPr>
          <p:cNvSpPr/>
          <p:nvPr/>
        </p:nvSpPr>
        <p:spPr bwMode="auto">
          <a:xfrm>
            <a:off x="5957317" y="1465037"/>
            <a:ext cx="5676670" cy="4581144"/>
          </a:xfrm>
          <a:prstGeom prst="rect">
            <a:avLst/>
          </a:prstGeom>
          <a:noFill/>
          <a:ln w="19050">
            <a:solidFill>
              <a:srgbClr val="F2C81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pic>
        <p:nvPicPr>
          <p:cNvPr id="16" name="Picture 15" descr="Graphical user interface, application, Teams&#10;&#10;Description automatically generated">
            <a:extLst>
              <a:ext uri="{FF2B5EF4-FFF2-40B4-BE49-F238E27FC236}">
                <a16:creationId xmlns:a16="http://schemas.microsoft.com/office/drawing/2014/main" id="{EADD07D9-C871-4548-8901-5FBA4B9CD5D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957317" y="2191162"/>
            <a:ext cx="5854974" cy="3440494"/>
          </a:xfrm>
          <a:prstGeom prst="rect">
            <a:avLst/>
          </a:prstGeom>
        </p:spPr>
      </p:pic>
    </p:spTree>
    <p:extLst>
      <p:ext uri="{BB962C8B-B14F-4D97-AF65-F5344CB8AC3E}">
        <p14:creationId xmlns:p14="http://schemas.microsoft.com/office/powerpoint/2010/main" val="3988264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4617-CC8E-470B-8229-C7EADB7A9DC5}"/>
              </a:ext>
            </a:extLst>
          </p:cNvPr>
          <p:cNvSpPr>
            <a:spLocks noGrp="1"/>
          </p:cNvSpPr>
          <p:nvPr>
            <p:ph type="title"/>
          </p:nvPr>
        </p:nvSpPr>
        <p:spPr/>
        <p:txBody>
          <a:bodyPr/>
          <a:lstStyle/>
          <a:p>
            <a:r>
              <a:rPr lang="en-US" dirty="0"/>
              <a:t>Demo – Teams (Project Oakdale)</a:t>
            </a:r>
          </a:p>
        </p:txBody>
      </p:sp>
    </p:spTree>
    <p:extLst>
      <p:ext uri="{BB962C8B-B14F-4D97-AF65-F5344CB8AC3E}">
        <p14:creationId xmlns:p14="http://schemas.microsoft.com/office/powerpoint/2010/main" val="833259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58AEE-0557-4354-8EB5-20DB6BBC1346}"/>
              </a:ext>
            </a:extLst>
          </p:cNvPr>
          <p:cNvSpPr>
            <a:spLocks noGrp="1"/>
          </p:cNvSpPr>
          <p:nvPr>
            <p:ph type="title"/>
          </p:nvPr>
        </p:nvSpPr>
        <p:spPr/>
        <p:txBody>
          <a:bodyPr>
            <a:normAutofit fontScale="90000"/>
          </a:bodyPr>
          <a:lstStyle/>
          <a:p>
            <a:r>
              <a:rPr lang="en-US" dirty="0"/>
              <a:t>Allow clients to interact with CDS data securely with Power Apps Portals</a:t>
            </a:r>
          </a:p>
        </p:txBody>
      </p:sp>
      <p:sp>
        <p:nvSpPr>
          <p:cNvPr id="2" name="Rectangle 1">
            <a:extLst>
              <a:ext uri="{FF2B5EF4-FFF2-40B4-BE49-F238E27FC236}">
                <a16:creationId xmlns:a16="http://schemas.microsoft.com/office/drawing/2014/main" id="{07C3E963-930F-4760-9C81-59F9AF5412AD}"/>
              </a:ext>
            </a:extLst>
          </p:cNvPr>
          <p:cNvSpPr/>
          <p:nvPr/>
        </p:nvSpPr>
        <p:spPr>
          <a:xfrm>
            <a:off x="560836" y="1597431"/>
            <a:ext cx="5218177" cy="143954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400" dirty="0">
                <a:solidFill>
                  <a:schemeClr val="tx1"/>
                </a:solidFill>
              </a:rPr>
              <a:t>Engage with external customers and partners</a:t>
            </a:r>
          </a:p>
        </p:txBody>
      </p:sp>
      <p:sp>
        <p:nvSpPr>
          <p:cNvPr id="7" name="Rectangle 6">
            <a:extLst>
              <a:ext uri="{FF2B5EF4-FFF2-40B4-BE49-F238E27FC236}">
                <a16:creationId xmlns:a16="http://schemas.microsoft.com/office/drawing/2014/main" id="{7261DAD6-33A6-4794-8B35-BB28C3375DAA}"/>
              </a:ext>
            </a:extLst>
          </p:cNvPr>
          <p:cNvSpPr/>
          <p:nvPr/>
        </p:nvSpPr>
        <p:spPr>
          <a:xfrm>
            <a:off x="560836" y="3100484"/>
            <a:ext cx="5218177" cy="144109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400" i="0" dirty="0">
                <a:solidFill>
                  <a:srgbClr val="000000"/>
                </a:solidFill>
                <a:effectLst/>
              </a:rPr>
              <a:t>Enable anyone to build responsive websites</a:t>
            </a:r>
          </a:p>
          <a:p>
            <a:pPr defTabSz="488950">
              <a:spcBef>
                <a:spcPct val="0"/>
              </a:spcBef>
              <a:spcAft>
                <a:spcPts val="1200"/>
              </a:spcAft>
            </a:pPr>
            <a:endParaRPr lang="en-US" sz="2200" dirty="0">
              <a:solidFill>
                <a:schemeClr val="tx1"/>
              </a:solidFill>
            </a:endParaRPr>
          </a:p>
        </p:txBody>
      </p:sp>
      <p:sp>
        <p:nvSpPr>
          <p:cNvPr id="9" name="Rectangle 8">
            <a:extLst>
              <a:ext uri="{FF2B5EF4-FFF2-40B4-BE49-F238E27FC236}">
                <a16:creationId xmlns:a16="http://schemas.microsoft.com/office/drawing/2014/main" id="{C8DFBE71-6F52-4153-A4BF-C9D3026A67DF}"/>
              </a:ext>
            </a:extLst>
          </p:cNvPr>
          <p:cNvSpPr/>
          <p:nvPr/>
        </p:nvSpPr>
        <p:spPr>
          <a:xfrm>
            <a:off x="560836" y="4605089"/>
            <a:ext cx="5218177" cy="144109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Integrate all of your data</a:t>
            </a:r>
          </a:p>
        </p:txBody>
      </p:sp>
      <p:sp>
        <p:nvSpPr>
          <p:cNvPr id="11" name="Rectangle 10">
            <a:extLst>
              <a:ext uri="{FF2B5EF4-FFF2-40B4-BE49-F238E27FC236}">
                <a16:creationId xmlns:a16="http://schemas.microsoft.com/office/drawing/2014/main" id="{E3A5F0C3-0214-486E-9000-A1D00E1608C4}"/>
              </a:ext>
              <a:ext uri="{C183D7F6-B498-43B3-948B-1728B52AA6E4}">
                <adec:decorative xmlns:adec="http://schemas.microsoft.com/office/drawing/2017/decorative" val="1"/>
              </a:ext>
            </a:extLst>
          </p:cNvPr>
          <p:cNvSpPr/>
          <p:nvPr/>
        </p:nvSpPr>
        <p:spPr bwMode="auto">
          <a:xfrm>
            <a:off x="5957317" y="1465037"/>
            <a:ext cx="5676670" cy="4581144"/>
          </a:xfrm>
          <a:prstGeom prst="rect">
            <a:avLst/>
          </a:prstGeom>
          <a:noFill/>
          <a:ln w="19050">
            <a:solidFill>
              <a:srgbClr val="F2C81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pic>
        <p:nvPicPr>
          <p:cNvPr id="1026" name="Picture 2">
            <a:extLst>
              <a:ext uri="{FF2B5EF4-FFF2-40B4-BE49-F238E27FC236}">
                <a16:creationId xmlns:a16="http://schemas.microsoft.com/office/drawing/2014/main" id="{8DB7854E-F8D5-41C1-B1EB-DD897B91A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353" y="2821782"/>
            <a:ext cx="5804598" cy="314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901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4617-CC8E-470B-8229-C7EADB7A9DC5}"/>
              </a:ext>
            </a:extLst>
          </p:cNvPr>
          <p:cNvSpPr>
            <a:spLocks noGrp="1"/>
          </p:cNvSpPr>
          <p:nvPr>
            <p:ph type="title"/>
          </p:nvPr>
        </p:nvSpPr>
        <p:spPr/>
        <p:txBody>
          <a:bodyPr/>
          <a:lstStyle/>
          <a:p>
            <a:r>
              <a:rPr lang="en-US" dirty="0"/>
              <a:t>Demo – Portals</a:t>
            </a:r>
          </a:p>
        </p:txBody>
      </p:sp>
    </p:spTree>
    <p:extLst>
      <p:ext uri="{BB962C8B-B14F-4D97-AF65-F5344CB8AC3E}">
        <p14:creationId xmlns:p14="http://schemas.microsoft.com/office/powerpoint/2010/main" val="3058881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457200"/>
            <a:ext cx="11018520" cy="1107996"/>
          </a:xfrm>
        </p:spPr>
        <p:txBody>
          <a:bodyPr>
            <a:normAutofit fontScale="90000"/>
          </a:bodyPr>
          <a:lstStyle/>
          <a:p>
            <a:r>
              <a:rPr lang="en-US"/>
              <a:t>Build powerful virtual agents with </a:t>
            </a:r>
            <a:br>
              <a:rPr lang="en-US"/>
            </a:br>
            <a:r>
              <a:rPr lang="en-US"/>
              <a:t>Power Virtual Agents</a:t>
            </a:r>
          </a:p>
        </p:txBody>
      </p:sp>
      <p:pic>
        <p:nvPicPr>
          <p:cNvPr id="22" name="Picture 21" descr="Screenshot of a Power Virtual Agents Site">
            <a:extLst>
              <a:ext uri="{FF2B5EF4-FFF2-40B4-BE49-F238E27FC236}">
                <a16:creationId xmlns:a16="http://schemas.microsoft.com/office/drawing/2014/main" id="{93239943-AAEB-45C0-ADB0-F3B3450E1A5E}"/>
              </a:ext>
            </a:extLst>
          </p:cNvPr>
          <p:cNvPicPr>
            <a:picLocks noChangeAspect="1"/>
          </p:cNvPicPr>
          <p:nvPr/>
        </p:nvPicPr>
        <p:blipFill rotWithShape="1">
          <a:blip r:embed="rId3"/>
          <a:srcRect l="-1400" t="-2913" r="-1400" b="-3408"/>
          <a:stretch/>
        </p:blipFill>
        <p:spPr>
          <a:xfrm>
            <a:off x="6010224" y="2373633"/>
            <a:ext cx="5514936" cy="3209664"/>
          </a:xfrm>
          <a:prstGeom prst="rect">
            <a:avLst/>
          </a:prstGeom>
          <a:ln w="19050">
            <a:noFill/>
          </a:ln>
        </p:spPr>
      </p:pic>
      <p:sp>
        <p:nvSpPr>
          <p:cNvPr id="5" name="Rectangle 4">
            <a:extLst>
              <a:ext uri="{FF2B5EF4-FFF2-40B4-BE49-F238E27FC236}">
                <a16:creationId xmlns:a16="http://schemas.microsoft.com/office/drawing/2014/main" id="{DCEC3680-8331-4DCE-856D-354391742494}"/>
              </a:ext>
              <a:ext uri="{C183D7F6-B498-43B3-948B-1728B52AA6E4}">
                <adec:decorative xmlns:adec="http://schemas.microsoft.com/office/drawing/2017/decorative" val="1"/>
              </a:ext>
            </a:extLst>
          </p:cNvPr>
          <p:cNvSpPr/>
          <p:nvPr/>
        </p:nvSpPr>
        <p:spPr bwMode="auto">
          <a:xfrm>
            <a:off x="5929357" y="1687893"/>
            <a:ext cx="5676670" cy="4581144"/>
          </a:xfrm>
          <a:prstGeom prst="rect">
            <a:avLst/>
          </a:prstGeom>
          <a:noFill/>
          <a:ln w="19050">
            <a:solidFill>
              <a:srgbClr val="14848F"/>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A240A751-A0A9-4F4B-AB3C-9885C0B551F2}"/>
              </a:ext>
            </a:extLst>
          </p:cNvPr>
          <p:cNvSpPr/>
          <p:nvPr/>
        </p:nvSpPr>
        <p:spPr>
          <a:xfrm>
            <a:off x="590882" y="1687892"/>
            <a:ext cx="5218177" cy="144109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1800" dirty="0">
                <a:solidFill>
                  <a:schemeClr val="tx1"/>
                </a:solidFill>
              </a:rPr>
              <a:t>Enable subject matter experts to easily create powerful virtual agents using a guided, no-code graphical interface—all without the need for data scientists or developers</a:t>
            </a:r>
          </a:p>
        </p:txBody>
      </p:sp>
      <p:sp>
        <p:nvSpPr>
          <p:cNvPr id="7" name="Rectangle 6">
            <a:extLst>
              <a:ext uri="{FF2B5EF4-FFF2-40B4-BE49-F238E27FC236}">
                <a16:creationId xmlns:a16="http://schemas.microsoft.com/office/drawing/2014/main" id="{CD2ED614-76B8-4469-9446-0272CCBF2E56}"/>
              </a:ext>
            </a:extLst>
          </p:cNvPr>
          <p:cNvSpPr/>
          <p:nvPr/>
        </p:nvSpPr>
        <p:spPr>
          <a:xfrm>
            <a:off x="590882" y="3258694"/>
            <a:ext cx="5218177" cy="143954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1800">
                <a:solidFill>
                  <a:schemeClr val="tx1"/>
                </a:solidFill>
              </a:rPr>
              <a:t>Enable the virtual agent to take action on the customer’s behalf; Easily integrate your virtual agent with hundreds of services and systems </a:t>
            </a:r>
            <a:br>
              <a:rPr lang="en-US" sz="1800">
                <a:solidFill>
                  <a:schemeClr val="tx1"/>
                </a:solidFill>
              </a:rPr>
            </a:br>
            <a:r>
              <a:rPr lang="en-US" sz="1800">
                <a:solidFill>
                  <a:schemeClr val="tx1"/>
                </a:solidFill>
              </a:rPr>
              <a:t>out of the box or create custom workflows</a:t>
            </a:r>
          </a:p>
        </p:txBody>
      </p:sp>
      <p:sp>
        <p:nvSpPr>
          <p:cNvPr id="8" name="Rectangle 7">
            <a:extLst>
              <a:ext uri="{FF2B5EF4-FFF2-40B4-BE49-F238E27FC236}">
                <a16:creationId xmlns:a16="http://schemas.microsoft.com/office/drawing/2014/main" id="{4855F9F3-481E-49C1-8477-2B6F322B0C31}"/>
              </a:ext>
            </a:extLst>
          </p:cNvPr>
          <p:cNvSpPr/>
          <p:nvPr/>
        </p:nvSpPr>
        <p:spPr>
          <a:xfrm>
            <a:off x="590882" y="4827945"/>
            <a:ext cx="5218177" cy="144109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1800">
                <a:solidFill>
                  <a:schemeClr val="tx1"/>
                </a:solidFill>
              </a:rPr>
              <a:t>Keep an eye on how your virtual agent is performing by using conversational metrics </a:t>
            </a:r>
            <a:br>
              <a:rPr lang="en-US" sz="1800">
                <a:solidFill>
                  <a:schemeClr val="tx1"/>
                </a:solidFill>
              </a:rPr>
            </a:br>
            <a:r>
              <a:rPr lang="en-US" sz="1800">
                <a:solidFill>
                  <a:schemeClr val="tx1"/>
                </a:solidFill>
              </a:rPr>
              <a:t>and dashboards; Get in-depth AI-driven insights to improve bot performance</a:t>
            </a:r>
          </a:p>
        </p:txBody>
      </p:sp>
      <p:pic>
        <p:nvPicPr>
          <p:cNvPr id="1026" name="Picture 2" descr="Power Virtual Agents Remote Services">
            <a:extLst>
              <a:ext uri="{FF2B5EF4-FFF2-40B4-BE49-F238E27FC236}">
                <a16:creationId xmlns:a16="http://schemas.microsoft.com/office/drawing/2014/main" id="{A0F78114-CD49-4E41-AE30-51725F9C55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2300" y="257324"/>
            <a:ext cx="829468" cy="84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78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4617-CC8E-470B-8229-C7EADB7A9DC5}"/>
              </a:ext>
            </a:extLst>
          </p:cNvPr>
          <p:cNvSpPr>
            <a:spLocks noGrp="1"/>
          </p:cNvSpPr>
          <p:nvPr>
            <p:ph type="title"/>
          </p:nvPr>
        </p:nvSpPr>
        <p:spPr/>
        <p:txBody>
          <a:bodyPr/>
          <a:lstStyle/>
          <a:p>
            <a:r>
              <a:rPr lang="en-US" dirty="0"/>
              <a:t>Demo – Power Virtual Agent</a:t>
            </a:r>
          </a:p>
        </p:txBody>
      </p:sp>
    </p:spTree>
    <p:extLst>
      <p:ext uri="{BB962C8B-B14F-4D97-AF65-F5344CB8AC3E}">
        <p14:creationId xmlns:p14="http://schemas.microsoft.com/office/powerpoint/2010/main" val="2985540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457200"/>
            <a:ext cx="10662833" cy="1107996"/>
          </a:xfrm>
        </p:spPr>
        <p:txBody>
          <a:bodyPr>
            <a:normAutofit fontScale="90000"/>
          </a:bodyPr>
          <a:lstStyle/>
          <a:p>
            <a:r>
              <a:rPr lang="en-US" dirty="0"/>
              <a:t>Gain insights from your data regardless of where </a:t>
            </a:r>
            <a:br>
              <a:rPr lang="en-US" dirty="0"/>
            </a:br>
            <a:r>
              <a:rPr lang="en-US" dirty="0"/>
              <a:t>it lives with Power BI</a:t>
            </a:r>
          </a:p>
        </p:txBody>
      </p:sp>
      <p:pic>
        <p:nvPicPr>
          <p:cNvPr id="7" name="Picture 6" descr="Logo of Power BI">
            <a:extLst>
              <a:ext uri="{FF2B5EF4-FFF2-40B4-BE49-F238E27FC236}">
                <a16:creationId xmlns:a16="http://schemas.microsoft.com/office/drawing/2014/main" id="{0721FFCF-9372-43E1-B8EE-62EA7EBC6CED}"/>
              </a:ext>
            </a:extLst>
          </p:cNvPr>
          <p:cNvPicPr>
            <a:picLocks noChangeAspect="1"/>
          </p:cNvPicPr>
          <p:nvPr/>
        </p:nvPicPr>
        <p:blipFill>
          <a:blip r:embed="rId3"/>
          <a:stretch>
            <a:fillRect/>
          </a:stretch>
        </p:blipFill>
        <p:spPr>
          <a:xfrm>
            <a:off x="11076514" y="161457"/>
            <a:ext cx="803504" cy="612648"/>
          </a:xfrm>
          <a:prstGeom prst="rect">
            <a:avLst/>
          </a:prstGeom>
        </p:spPr>
      </p:pic>
      <p:sp>
        <p:nvSpPr>
          <p:cNvPr id="36" name="Rectangle 35">
            <a:extLst>
              <a:ext uri="{FF2B5EF4-FFF2-40B4-BE49-F238E27FC236}">
                <a16:creationId xmlns:a16="http://schemas.microsoft.com/office/drawing/2014/main" id="{4BC96189-64B5-4B44-B91C-B2446E832482}"/>
              </a:ext>
            </a:extLst>
          </p:cNvPr>
          <p:cNvSpPr/>
          <p:nvPr/>
        </p:nvSpPr>
        <p:spPr>
          <a:xfrm>
            <a:off x="590882" y="1687893"/>
            <a:ext cx="5218177" cy="129984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a:solidFill>
                  <a:schemeClr val="tx1"/>
                </a:solidFill>
              </a:rPr>
              <a:t>Connect to all your data and get a consolidated view across your business through a single pane of glass</a:t>
            </a:r>
            <a:endParaRPr lang="en-IN" sz="2200">
              <a:solidFill>
                <a:schemeClr val="tx1"/>
              </a:solidFill>
            </a:endParaRPr>
          </a:p>
        </p:txBody>
      </p:sp>
      <p:sp>
        <p:nvSpPr>
          <p:cNvPr id="37" name="Rectangle 36">
            <a:extLst>
              <a:ext uri="{FF2B5EF4-FFF2-40B4-BE49-F238E27FC236}">
                <a16:creationId xmlns:a16="http://schemas.microsoft.com/office/drawing/2014/main" id="{B00034AD-45EF-42DA-B066-01D606FEA9B6}"/>
              </a:ext>
            </a:extLst>
          </p:cNvPr>
          <p:cNvSpPr/>
          <p:nvPr/>
        </p:nvSpPr>
        <p:spPr>
          <a:xfrm>
            <a:off x="590882" y="3113874"/>
            <a:ext cx="5218177" cy="1710614"/>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a:solidFill>
                  <a:schemeClr val="tx1"/>
                </a:solidFill>
              </a:rPr>
              <a:t>Create ad-hoc analysis, live dashboards and interactive reports that are easy </a:t>
            </a:r>
            <a:br>
              <a:rPr lang="en-US" sz="2200">
                <a:solidFill>
                  <a:schemeClr val="tx1"/>
                </a:solidFill>
              </a:rPr>
            </a:br>
            <a:r>
              <a:rPr lang="en-US" sz="2200">
                <a:solidFill>
                  <a:schemeClr val="tx1"/>
                </a:solidFill>
              </a:rPr>
              <a:t>to consume on the web and across mobile devices</a:t>
            </a:r>
            <a:endParaRPr lang="en-IN" sz="2200">
              <a:solidFill>
                <a:schemeClr val="tx1"/>
              </a:solidFill>
            </a:endParaRPr>
          </a:p>
        </p:txBody>
      </p:sp>
      <p:sp>
        <p:nvSpPr>
          <p:cNvPr id="38" name="Rectangle 37">
            <a:extLst>
              <a:ext uri="{FF2B5EF4-FFF2-40B4-BE49-F238E27FC236}">
                <a16:creationId xmlns:a16="http://schemas.microsoft.com/office/drawing/2014/main" id="{6A1E3FA0-4FAC-49D2-B84C-1E78D9802979}"/>
              </a:ext>
            </a:extLst>
          </p:cNvPr>
          <p:cNvSpPr/>
          <p:nvPr/>
        </p:nvSpPr>
        <p:spPr>
          <a:xfrm>
            <a:off x="590882" y="4969190"/>
            <a:ext cx="5218177" cy="129984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a:solidFill>
                  <a:schemeClr val="tx1"/>
                </a:solidFill>
              </a:rPr>
              <a:t>Build smart apps by infusing insights from your data and drive action with the power of the Power Platform</a:t>
            </a:r>
            <a:endParaRPr lang="en-IN" sz="2200">
              <a:solidFill>
                <a:schemeClr val="tx1"/>
              </a:solidFill>
            </a:endParaRPr>
          </a:p>
        </p:txBody>
      </p:sp>
      <p:sp>
        <p:nvSpPr>
          <p:cNvPr id="9" name="Rectangle 8">
            <a:extLst>
              <a:ext uri="{FF2B5EF4-FFF2-40B4-BE49-F238E27FC236}">
                <a16:creationId xmlns:a16="http://schemas.microsoft.com/office/drawing/2014/main" id="{115BDA50-209A-43FF-A21A-CCD21B11342D}"/>
              </a:ext>
              <a:ext uri="{C183D7F6-B498-43B3-948B-1728B52AA6E4}">
                <adec:decorative xmlns:adec="http://schemas.microsoft.com/office/drawing/2017/decorative" val="1"/>
              </a:ext>
            </a:extLst>
          </p:cNvPr>
          <p:cNvSpPr/>
          <p:nvPr/>
        </p:nvSpPr>
        <p:spPr bwMode="auto">
          <a:xfrm>
            <a:off x="5924448" y="1687893"/>
            <a:ext cx="5676670" cy="4581144"/>
          </a:xfrm>
          <a:prstGeom prst="rect">
            <a:avLst/>
          </a:prstGeom>
          <a:noFill/>
          <a:ln w="19050">
            <a:solidFill>
              <a:srgbClr val="F2C81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pic>
        <p:nvPicPr>
          <p:cNvPr id="3" name="Picture 2" descr="A touchpad, tablet and a phone with the screen depicting Power BI site">
            <a:extLst>
              <a:ext uri="{FF2B5EF4-FFF2-40B4-BE49-F238E27FC236}">
                <a16:creationId xmlns:a16="http://schemas.microsoft.com/office/drawing/2014/main" id="{7C8B02B1-C14A-4652-B15F-73F15B377B20}"/>
              </a:ext>
            </a:extLst>
          </p:cNvPr>
          <p:cNvPicPr>
            <a:picLocks noChangeAspect="1"/>
          </p:cNvPicPr>
          <p:nvPr/>
        </p:nvPicPr>
        <p:blipFill>
          <a:blip r:embed="rId4"/>
          <a:stretch>
            <a:fillRect/>
          </a:stretch>
        </p:blipFill>
        <p:spPr>
          <a:xfrm>
            <a:off x="6147314" y="1899875"/>
            <a:ext cx="5330952" cy="4239768"/>
          </a:xfrm>
          <a:prstGeom prst="rect">
            <a:avLst/>
          </a:prstGeom>
        </p:spPr>
      </p:pic>
    </p:spTree>
    <p:extLst>
      <p:ext uri="{BB962C8B-B14F-4D97-AF65-F5344CB8AC3E}">
        <p14:creationId xmlns:p14="http://schemas.microsoft.com/office/powerpoint/2010/main" val="63179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4617-CC8E-470B-8229-C7EADB7A9DC5}"/>
              </a:ext>
            </a:extLst>
          </p:cNvPr>
          <p:cNvSpPr>
            <a:spLocks noGrp="1"/>
          </p:cNvSpPr>
          <p:nvPr>
            <p:ph type="title"/>
          </p:nvPr>
        </p:nvSpPr>
        <p:spPr/>
        <p:txBody>
          <a:bodyPr/>
          <a:lstStyle/>
          <a:p>
            <a:r>
              <a:rPr lang="en-US" dirty="0"/>
              <a:t>Demo – Power BI</a:t>
            </a:r>
          </a:p>
        </p:txBody>
      </p:sp>
    </p:spTree>
    <p:extLst>
      <p:ext uri="{BB962C8B-B14F-4D97-AF65-F5344CB8AC3E}">
        <p14:creationId xmlns:p14="http://schemas.microsoft.com/office/powerpoint/2010/main" val="2872645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904F1B-B921-488C-8411-5A3AC10CA06C}"/>
              </a:ext>
            </a:extLst>
          </p:cNvPr>
          <p:cNvPicPr>
            <a:picLocks noChangeAspect="1"/>
          </p:cNvPicPr>
          <p:nvPr/>
        </p:nvPicPr>
        <p:blipFill>
          <a:blip r:embed="rId4"/>
          <a:stretch>
            <a:fillRect/>
          </a:stretch>
        </p:blipFill>
        <p:spPr>
          <a:xfrm>
            <a:off x="0" y="365125"/>
            <a:ext cx="12192000" cy="1322832"/>
          </a:xfrm>
          <a:prstGeom prst="rect">
            <a:avLst/>
          </a:prstGeom>
        </p:spPr>
      </p:pic>
      <p:sp>
        <p:nvSpPr>
          <p:cNvPr id="3" name="Title 2"/>
          <p:cNvSpPr>
            <a:spLocks noGrp="1"/>
          </p:cNvSpPr>
          <p:nvPr>
            <p:ph type="title"/>
          </p:nvPr>
        </p:nvSpPr>
        <p:spPr/>
        <p:txBody>
          <a:bodyPr/>
          <a:lstStyle/>
          <a:p>
            <a:r>
              <a:rPr lang="en-GB" dirty="0">
                <a:solidFill>
                  <a:schemeClr val="bg1"/>
                </a:solidFill>
              </a:rPr>
              <a:t>Whiteboard Design Session</a:t>
            </a:r>
          </a:p>
        </p:txBody>
      </p:sp>
      <p:sp>
        <p:nvSpPr>
          <p:cNvPr id="2" name="Content Placeholder 1"/>
          <p:cNvSpPr>
            <a:spLocks noGrp="1"/>
          </p:cNvSpPr>
          <p:nvPr>
            <p:ph idx="4294967295"/>
          </p:nvPr>
        </p:nvSpPr>
        <p:spPr>
          <a:xfrm>
            <a:off x="838200" y="1858402"/>
            <a:ext cx="7858328" cy="4814771"/>
          </a:xfrm>
        </p:spPr>
        <p:txBody>
          <a:bodyPr>
            <a:normAutofit/>
          </a:bodyPr>
          <a:lstStyle/>
          <a:p>
            <a:pPr marL="0" indent="0">
              <a:buNone/>
            </a:pPr>
            <a:r>
              <a:rPr lang="en-US" dirty="0"/>
              <a:t>Design a collaborative Microsoft 365 environment that includes Power Platform and Dynamics 365 integrations.</a:t>
            </a:r>
            <a:endParaRPr lang="en-US" sz="4400" dirty="0"/>
          </a:p>
        </p:txBody>
      </p:sp>
      <p:pic>
        <p:nvPicPr>
          <p:cNvPr id="6" name="Picture 5">
            <a:extLst>
              <a:ext uri="{FF2B5EF4-FFF2-40B4-BE49-F238E27FC236}">
                <a16:creationId xmlns:a16="http://schemas.microsoft.com/office/drawing/2014/main" id="{EB364ACA-B723-442D-B76F-9DE9CA1308B0}"/>
              </a:ext>
            </a:extLst>
          </p:cNvPr>
          <p:cNvPicPr/>
          <p:nvPr/>
        </p:nvPicPr>
        <p:blipFill>
          <a:blip r:embed="rId5">
            <a:extLst>
              <a:ext uri="{28A0092B-C50C-407E-A947-70E740481C1C}">
                <a14:useLocalDpi xmlns:a14="http://schemas.microsoft.com/office/drawing/2010/main" val="0"/>
              </a:ext>
            </a:extLst>
          </a:blip>
          <a:stretch>
            <a:fillRect/>
          </a:stretch>
        </p:blipFill>
        <p:spPr>
          <a:xfrm>
            <a:off x="8959441" y="2891506"/>
            <a:ext cx="2586236" cy="2506759"/>
          </a:xfrm>
          <a:prstGeom prst="rect">
            <a:avLst/>
          </a:prstGeom>
        </p:spPr>
      </p:pic>
    </p:spTree>
    <p:custDataLst>
      <p:tags r:id="rId1"/>
    </p:custDataLst>
    <p:extLst>
      <p:ext uri="{BB962C8B-B14F-4D97-AF65-F5344CB8AC3E}">
        <p14:creationId xmlns:p14="http://schemas.microsoft.com/office/powerpoint/2010/main" val="3128606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0F4991-E84A-422A-9DB2-191A53CFC8E1}"/>
              </a:ext>
            </a:extLst>
          </p:cNvPr>
          <p:cNvSpPr>
            <a:spLocks noGrp="1"/>
          </p:cNvSpPr>
          <p:nvPr>
            <p:ph type="body" sz="quarter" idx="15"/>
          </p:nvPr>
        </p:nvSpPr>
        <p:spPr/>
        <p:txBody>
          <a:bodyPr/>
          <a:lstStyle/>
          <a:p>
            <a:r>
              <a:rPr lang="en-US" sz="4000" dirty="0"/>
              <a:t>Long Break</a:t>
            </a:r>
          </a:p>
        </p:txBody>
      </p:sp>
      <p:sp>
        <p:nvSpPr>
          <p:cNvPr id="3" name="Text Placeholder 2">
            <a:extLst>
              <a:ext uri="{FF2B5EF4-FFF2-40B4-BE49-F238E27FC236}">
                <a16:creationId xmlns:a16="http://schemas.microsoft.com/office/drawing/2014/main" id="{03FE006B-6A8B-4031-8FAE-404CE4C87D18}"/>
              </a:ext>
            </a:extLst>
          </p:cNvPr>
          <p:cNvSpPr>
            <a:spLocks noGrp="1"/>
          </p:cNvSpPr>
          <p:nvPr>
            <p:ph type="body" sz="quarter" idx="16"/>
          </p:nvPr>
        </p:nvSpPr>
        <p:spPr>
          <a:xfrm>
            <a:off x="537421" y="3263176"/>
            <a:ext cx="5635578" cy="734320"/>
          </a:xfrm>
        </p:spPr>
        <p:txBody>
          <a:bodyPr/>
          <a:lstStyle/>
          <a:p>
            <a:r>
              <a:rPr lang="en-US" sz="2100" dirty="0"/>
              <a:t>Please return to the session by 12:00pm PT</a:t>
            </a:r>
          </a:p>
        </p:txBody>
      </p:sp>
    </p:spTree>
    <p:extLst>
      <p:ext uri="{BB962C8B-B14F-4D97-AF65-F5344CB8AC3E}">
        <p14:creationId xmlns:p14="http://schemas.microsoft.com/office/powerpoint/2010/main" val="41108111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238053-6DC7-4E8B-8706-177A355EE428}"/>
              </a:ext>
            </a:extLst>
          </p:cNvPr>
          <p:cNvPicPr>
            <a:picLocks noChangeAspect="1"/>
          </p:cNvPicPr>
          <p:nvPr/>
        </p:nvPicPr>
        <p:blipFill>
          <a:blip r:embed="rId3"/>
          <a:stretch>
            <a:fillRect/>
          </a:stretch>
        </p:blipFill>
        <p:spPr>
          <a:xfrm>
            <a:off x="0" y="365125"/>
            <a:ext cx="12192000" cy="1322832"/>
          </a:xfrm>
          <a:prstGeom prst="rect">
            <a:avLst/>
          </a:prstGeom>
        </p:spPr>
      </p:pic>
      <p:sp>
        <p:nvSpPr>
          <p:cNvPr id="2" name="Title 1">
            <a:extLst>
              <a:ext uri="{FF2B5EF4-FFF2-40B4-BE49-F238E27FC236}">
                <a16:creationId xmlns:a16="http://schemas.microsoft.com/office/drawing/2014/main" id="{4438CA12-FE95-4FF3-8706-3140D2786823}"/>
              </a:ext>
            </a:extLst>
          </p:cNvPr>
          <p:cNvSpPr>
            <a:spLocks noGrp="1"/>
          </p:cNvSpPr>
          <p:nvPr>
            <p:ph type="title"/>
          </p:nvPr>
        </p:nvSpPr>
        <p:spPr/>
        <p:txBody>
          <a:bodyPr/>
          <a:lstStyle/>
          <a:p>
            <a:r>
              <a:rPr lang="en-US" dirty="0">
                <a:solidFill>
                  <a:schemeClr val="bg1"/>
                </a:solidFill>
              </a:rPr>
              <a:t>Agenda</a:t>
            </a:r>
          </a:p>
        </p:txBody>
      </p:sp>
      <p:sp>
        <p:nvSpPr>
          <p:cNvPr id="3" name="Content Placeholder 2">
            <a:extLst>
              <a:ext uri="{FF2B5EF4-FFF2-40B4-BE49-F238E27FC236}">
                <a16:creationId xmlns:a16="http://schemas.microsoft.com/office/drawing/2014/main" id="{CE217145-16BA-4839-BB41-FCE778C75672}"/>
              </a:ext>
            </a:extLst>
          </p:cNvPr>
          <p:cNvSpPr>
            <a:spLocks noGrp="1"/>
          </p:cNvSpPr>
          <p:nvPr>
            <p:ph sz="half" idx="2"/>
          </p:nvPr>
        </p:nvSpPr>
        <p:spPr>
          <a:xfrm>
            <a:off x="838200" y="1833908"/>
            <a:ext cx="10515600" cy="3684588"/>
          </a:xfrm>
        </p:spPr>
        <p:txBody>
          <a:bodyPr>
            <a:normAutofit lnSpcReduction="10000"/>
          </a:bodyPr>
          <a:lstStyle/>
          <a:p>
            <a:pPr marL="457200" indent="-457200">
              <a:buFont typeface="Arial" panose="020B0604020202020204" pitchFamily="34" charset="0"/>
              <a:buChar char="•"/>
            </a:pPr>
            <a:r>
              <a:rPr lang="en-US" dirty="0"/>
              <a:t>Dynamics 365 and Power Platform: Extending the Power Platform</a:t>
            </a:r>
          </a:p>
          <a:p>
            <a:pPr marL="457200" indent="-457200">
              <a:buFont typeface="Arial" panose="020B0604020202020204" pitchFamily="34" charset="0"/>
              <a:buChar char="•"/>
            </a:pPr>
            <a:r>
              <a:rPr lang="en-US" dirty="0"/>
              <a:t>Whiteboard Design Session:  Designing a collaborative Microsoft 365 environment that includes power platform and D365 integrations. We will be collaborating with the Modern Workplace group for this one!</a:t>
            </a:r>
          </a:p>
          <a:p>
            <a:pPr marL="457200" indent="-457200">
              <a:buFont typeface="Arial" panose="020B0604020202020204" pitchFamily="34" charset="0"/>
              <a:buChar char="•"/>
            </a:pPr>
            <a:r>
              <a:rPr lang="en-US" dirty="0"/>
              <a:t>Team Challenge: Delivering a collaborative Microsoft 365 environment that includes power platform and D365 integrations.</a:t>
            </a:r>
          </a:p>
        </p:txBody>
      </p:sp>
    </p:spTree>
    <p:extLst>
      <p:ext uri="{BB962C8B-B14F-4D97-AF65-F5344CB8AC3E}">
        <p14:creationId xmlns:p14="http://schemas.microsoft.com/office/powerpoint/2010/main" val="26213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E568B79-8B6B-400C-BE47-CE8CC599B933}"/>
              </a:ext>
            </a:extLst>
          </p:cNvPr>
          <p:cNvSpPr/>
          <p:nvPr/>
        </p:nvSpPr>
        <p:spPr>
          <a:xfrm>
            <a:off x="0" y="0"/>
            <a:ext cx="627467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Title 3">
            <a:extLst>
              <a:ext uri="{FF2B5EF4-FFF2-40B4-BE49-F238E27FC236}">
                <a16:creationId xmlns:a16="http://schemas.microsoft.com/office/drawing/2014/main" id="{939180A0-F839-4230-94FC-CBCB185436B9}"/>
              </a:ext>
            </a:extLst>
          </p:cNvPr>
          <p:cNvSpPr>
            <a:spLocks noGrp="1"/>
          </p:cNvSpPr>
          <p:nvPr>
            <p:ph type="title"/>
          </p:nvPr>
        </p:nvSpPr>
        <p:spPr/>
        <p:txBody>
          <a:bodyPr/>
          <a:lstStyle/>
          <a:p>
            <a:r>
              <a:rPr lang="en-US" dirty="0">
                <a:solidFill>
                  <a:schemeClr val="bg1"/>
                </a:solidFill>
              </a:rPr>
              <a:t>Team Challenge</a:t>
            </a:r>
          </a:p>
        </p:txBody>
      </p:sp>
      <p:sp>
        <p:nvSpPr>
          <p:cNvPr id="2" name="Text Placeholder 1">
            <a:extLst>
              <a:ext uri="{FF2B5EF4-FFF2-40B4-BE49-F238E27FC236}">
                <a16:creationId xmlns:a16="http://schemas.microsoft.com/office/drawing/2014/main" id="{9B13F76E-EBFF-405E-89F5-6CBCB5CB2D6D}"/>
              </a:ext>
            </a:extLst>
          </p:cNvPr>
          <p:cNvSpPr>
            <a:spLocks noGrp="1"/>
          </p:cNvSpPr>
          <p:nvPr>
            <p:ph type="body" sz="quarter" idx="4294967295"/>
          </p:nvPr>
        </p:nvSpPr>
        <p:spPr>
          <a:xfrm>
            <a:off x="231227" y="2055813"/>
            <a:ext cx="5373688" cy="3178120"/>
          </a:xfrm>
        </p:spPr>
        <p:txBody>
          <a:bodyPr>
            <a:normAutofit fontScale="92500" lnSpcReduction="10000"/>
          </a:bodyPr>
          <a:lstStyle/>
          <a:p>
            <a:pPr marL="0" indent="0">
              <a:spcBef>
                <a:spcPct val="0"/>
              </a:spcBef>
              <a:buNone/>
            </a:pPr>
            <a:r>
              <a:rPr lang="en-US" sz="4400" dirty="0">
                <a:solidFill>
                  <a:schemeClr val="bg1"/>
                </a:solidFill>
                <a:latin typeface="+mj-lt"/>
                <a:ea typeface="+mj-ea"/>
                <a:cs typeface="+mj-cs"/>
              </a:rPr>
              <a:t>Delivering a collaborative Microsoft 365 environment that includes power platform and D365 integrations.</a:t>
            </a:r>
          </a:p>
        </p:txBody>
      </p:sp>
    </p:spTree>
    <p:extLst>
      <p:ext uri="{BB962C8B-B14F-4D97-AF65-F5344CB8AC3E}">
        <p14:creationId xmlns:p14="http://schemas.microsoft.com/office/powerpoint/2010/main" val="3712145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2A83-0892-43ED-8000-C583D26A407E}"/>
              </a:ext>
            </a:extLst>
          </p:cNvPr>
          <p:cNvSpPr>
            <a:spLocks noGrp="1"/>
          </p:cNvSpPr>
          <p:nvPr>
            <p:ph type="title"/>
          </p:nvPr>
        </p:nvSpPr>
        <p:spPr>
          <a:xfrm>
            <a:off x="0" y="0"/>
            <a:ext cx="12192000" cy="2852737"/>
          </a:xfrm>
        </p:spPr>
        <p:txBody>
          <a:bodyPr/>
          <a:lstStyle/>
          <a:p>
            <a:r>
              <a:rPr lang="en-US" dirty="0"/>
              <a:t>Survey</a:t>
            </a:r>
          </a:p>
        </p:txBody>
      </p:sp>
      <p:pic>
        <p:nvPicPr>
          <p:cNvPr id="4" name="Picture 3" descr="A picture containing indoor, piece&#10;&#10;Description automatically generated">
            <a:extLst>
              <a:ext uri="{FF2B5EF4-FFF2-40B4-BE49-F238E27FC236}">
                <a16:creationId xmlns:a16="http://schemas.microsoft.com/office/drawing/2014/main" id="{D0FA5230-DCC9-4A79-B948-846B9ACD4E5D}"/>
              </a:ext>
            </a:extLst>
          </p:cNvPr>
          <p:cNvPicPr>
            <a:picLocks noChangeAspect="1"/>
          </p:cNvPicPr>
          <p:nvPr/>
        </p:nvPicPr>
        <p:blipFill>
          <a:blip r:embed="rId3"/>
          <a:stretch>
            <a:fillRect/>
          </a:stretch>
        </p:blipFill>
        <p:spPr>
          <a:xfrm>
            <a:off x="2587487" y="3044686"/>
            <a:ext cx="3508513" cy="3508513"/>
          </a:xfrm>
          <a:prstGeom prst="rect">
            <a:avLst/>
          </a:prstGeom>
        </p:spPr>
      </p:pic>
      <p:sp>
        <p:nvSpPr>
          <p:cNvPr id="5" name="TextBox 4">
            <a:extLst>
              <a:ext uri="{FF2B5EF4-FFF2-40B4-BE49-F238E27FC236}">
                <a16:creationId xmlns:a16="http://schemas.microsoft.com/office/drawing/2014/main" id="{44EB06D7-AE88-4D91-9F6A-56A1F875F200}"/>
              </a:ext>
            </a:extLst>
          </p:cNvPr>
          <p:cNvSpPr txBox="1"/>
          <p:nvPr/>
        </p:nvSpPr>
        <p:spPr>
          <a:xfrm>
            <a:off x="6970643" y="4399722"/>
            <a:ext cx="3233531" cy="369332"/>
          </a:xfrm>
          <a:prstGeom prst="rect">
            <a:avLst/>
          </a:prstGeom>
          <a:noFill/>
        </p:spPr>
        <p:txBody>
          <a:bodyPr wrap="square" rtlCol="0">
            <a:spAutoFit/>
          </a:bodyPr>
          <a:lstStyle/>
          <a:p>
            <a:r>
              <a:rPr lang="en-US" b="0" i="0">
                <a:effectLst/>
                <a:latin typeface="Calibri" panose="020F0502020204030204" pitchFamily="34" charset="0"/>
                <a:hlinkClick r:id="rId4"/>
              </a:rPr>
              <a:t>https://aka.ms/CloudCoresurvey</a:t>
            </a:r>
            <a:endParaRPr lang="en-US" dirty="0"/>
          </a:p>
        </p:txBody>
      </p:sp>
    </p:spTree>
    <p:extLst>
      <p:ext uri="{BB962C8B-B14F-4D97-AF65-F5344CB8AC3E}">
        <p14:creationId xmlns:p14="http://schemas.microsoft.com/office/powerpoint/2010/main" val="2892205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2A83-0892-43ED-8000-C583D26A407E}"/>
              </a:ext>
            </a:extLst>
          </p:cNvPr>
          <p:cNvSpPr>
            <a:spLocks noGrp="1"/>
          </p:cNvSpPr>
          <p:nvPr>
            <p:ph type="title"/>
          </p:nvPr>
        </p:nvSpPr>
        <p:spPr/>
        <p:txBody>
          <a:bodyPr/>
          <a:lstStyle/>
          <a:p>
            <a:r>
              <a:rPr lang="en-US" dirty="0"/>
              <a:t>Office Hours</a:t>
            </a:r>
          </a:p>
        </p:txBody>
      </p:sp>
    </p:spTree>
    <p:extLst>
      <p:ext uri="{BB962C8B-B14F-4D97-AF65-F5344CB8AC3E}">
        <p14:creationId xmlns:p14="http://schemas.microsoft.com/office/powerpoint/2010/main" val="4241668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818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3"/>
          <a:stretch>
            <a:fillRect/>
          </a:stretch>
        </p:blipFill>
        <p:spPr>
          <a:xfrm>
            <a:off x="1588" y="367856"/>
            <a:ext cx="12192000" cy="1322832"/>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9788" y="36649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Daily Rundown</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3706936300"/>
              </p:ext>
            </p:extLst>
          </p:nvPr>
        </p:nvGraphicFramePr>
        <p:xfrm>
          <a:off x="186268" y="1877974"/>
          <a:ext cx="11667066" cy="4742960"/>
        </p:xfrm>
        <a:graphic>
          <a:graphicData uri="http://schemas.openxmlformats.org/drawingml/2006/table">
            <a:tbl>
              <a:tblPr firstRow="1" bandRow="1">
                <a:tableStyleId>{5C22544A-7EE6-4342-B048-85BDC9FD1C3A}</a:tableStyleId>
              </a:tblPr>
              <a:tblGrid>
                <a:gridCol w="2443246">
                  <a:extLst>
                    <a:ext uri="{9D8B030D-6E8A-4147-A177-3AD203B41FA5}">
                      <a16:colId xmlns:a16="http://schemas.microsoft.com/office/drawing/2014/main" val="1533429931"/>
                    </a:ext>
                  </a:extLst>
                </a:gridCol>
                <a:gridCol w="4583891">
                  <a:extLst>
                    <a:ext uri="{9D8B030D-6E8A-4147-A177-3AD203B41FA5}">
                      <a16:colId xmlns:a16="http://schemas.microsoft.com/office/drawing/2014/main" val="1780966770"/>
                    </a:ext>
                  </a:extLst>
                </a:gridCol>
                <a:gridCol w="4639929">
                  <a:extLst>
                    <a:ext uri="{9D8B030D-6E8A-4147-A177-3AD203B41FA5}">
                      <a16:colId xmlns:a16="http://schemas.microsoft.com/office/drawing/2014/main" val="4131387068"/>
                    </a:ext>
                  </a:extLst>
                </a:gridCol>
              </a:tblGrid>
              <a:tr h="699106">
                <a:tc>
                  <a:txBody>
                    <a:bodyPr/>
                    <a:lstStyle/>
                    <a:p>
                      <a:pPr algn="ctr"/>
                      <a:r>
                        <a:rPr lang="en-US" sz="2800" dirty="0"/>
                        <a:t>Timeframe</a:t>
                      </a:r>
                    </a:p>
                  </a:txBody>
                  <a:tcPr anchor="ctr"/>
                </a:tc>
                <a:tc>
                  <a:txBody>
                    <a:bodyPr/>
                    <a:lstStyle/>
                    <a:p>
                      <a:pPr algn="ctr"/>
                      <a:r>
                        <a:rPr lang="en-US" sz="2800" dirty="0"/>
                        <a:t>Activity</a:t>
                      </a:r>
                    </a:p>
                  </a:txBody>
                  <a:tcPr anchor="ctr"/>
                </a:tc>
                <a:tc>
                  <a:txBody>
                    <a:bodyPr/>
                    <a:lstStyle/>
                    <a:p>
                      <a:pPr algn="ctr"/>
                      <a:r>
                        <a:rPr lang="en-US" sz="2800" dirty="0"/>
                        <a:t>Engagement</a:t>
                      </a:r>
                    </a:p>
                  </a:txBody>
                  <a:tcPr anchor="ctr"/>
                </a:tc>
                <a:extLst>
                  <a:ext uri="{0D108BD9-81ED-4DB2-BD59-A6C34878D82A}">
                    <a16:rowId xmlns:a16="http://schemas.microsoft.com/office/drawing/2014/main" val="1220569528"/>
                  </a:ext>
                </a:extLst>
              </a:tr>
              <a:tr h="1247430">
                <a:tc>
                  <a:txBody>
                    <a:bodyPr/>
                    <a:lstStyle/>
                    <a:p>
                      <a:pPr algn="ctr"/>
                      <a:r>
                        <a:rPr lang="en-US" sz="2800" dirty="0"/>
                        <a:t>8:00 – 9:00</a:t>
                      </a:r>
                    </a:p>
                  </a:txBody>
                  <a:tcPr anchor="ctr"/>
                </a:tc>
                <a:tc>
                  <a:txBody>
                    <a:bodyPr/>
                    <a:lstStyle/>
                    <a:p>
                      <a:pPr algn="ctr"/>
                      <a:r>
                        <a:rPr lang="en-US" sz="2800" dirty="0"/>
                        <a:t>Extending the Power Platform</a:t>
                      </a:r>
                    </a:p>
                  </a:txBody>
                  <a:tcPr anchor="ctr"/>
                </a:tc>
                <a:tc>
                  <a:txBody>
                    <a:bodyPr/>
                    <a:lstStyle/>
                    <a:p>
                      <a:pPr algn="l"/>
                      <a:r>
                        <a:rPr lang="en-US" sz="2800" dirty="0"/>
                        <a:t> Interactive Discussion</a:t>
                      </a:r>
                    </a:p>
                  </a:txBody>
                  <a:tcPr anchor="ctr"/>
                </a:tc>
                <a:extLst>
                  <a:ext uri="{0D108BD9-81ED-4DB2-BD59-A6C34878D82A}">
                    <a16:rowId xmlns:a16="http://schemas.microsoft.com/office/drawing/2014/main" val="3200562242"/>
                  </a:ext>
                </a:extLst>
              </a:tr>
              <a:tr h="699106">
                <a:tc>
                  <a:txBody>
                    <a:bodyPr/>
                    <a:lstStyle/>
                    <a:p>
                      <a:pPr algn="ctr"/>
                      <a:r>
                        <a:rPr lang="en-US" sz="2800" dirty="0"/>
                        <a:t>9:00 – 11:00</a:t>
                      </a:r>
                    </a:p>
                  </a:txBody>
                  <a:tcPr anchor="ctr"/>
                </a:tc>
                <a:tc gridSpan="2">
                  <a:txBody>
                    <a:bodyPr/>
                    <a:lstStyle/>
                    <a:p>
                      <a:pPr algn="ctr"/>
                      <a:r>
                        <a:rPr lang="en-US" sz="2800" dirty="0"/>
                        <a:t>Whiteboard Design Session</a:t>
                      </a:r>
                    </a:p>
                  </a:txBody>
                  <a:tcPr anchor="ctr"/>
                </a:tc>
                <a:tc hMerge="1">
                  <a:txBody>
                    <a:bodyPr/>
                    <a:lstStyle/>
                    <a:p>
                      <a:endParaRPr lang="en-US"/>
                    </a:p>
                  </a:txBody>
                  <a:tcPr/>
                </a:tc>
                <a:extLst>
                  <a:ext uri="{0D108BD9-81ED-4DB2-BD59-A6C34878D82A}">
                    <a16:rowId xmlns:a16="http://schemas.microsoft.com/office/drawing/2014/main" val="889005815"/>
                  </a:ext>
                </a:extLst>
              </a:tr>
              <a:tr h="699106">
                <a:tc>
                  <a:txBody>
                    <a:bodyPr/>
                    <a:lstStyle/>
                    <a:p>
                      <a:pPr algn="ctr"/>
                      <a:r>
                        <a:rPr lang="en-US" sz="2800" dirty="0"/>
                        <a:t>11:00 – 12:00</a:t>
                      </a:r>
                    </a:p>
                  </a:txBody>
                  <a:tcPr anchor="ctr"/>
                </a:tc>
                <a:tc gridSpan="2">
                  <a:txBody>
                    <a:bodyPr/>
                    <a:lstStyle/>
                    <a:p>
                      <a:pPr algn="ctr"/>
                      <a:r>
                        <a:rPr lang="en-US" sz="2800" dirty="0"/>
                        <a:t>Long Break</a:t>
                      </a:r>
                    </a:p>
                  </a:txBody>
                  <a:tcPr anchor="ctr"/>
                </a:tc>
                <a:tc hMerge="1">
                  <a:txBody>
                    <a:bodyPr/>
                    <a:lstStyle/>
                    <a:p>
                      <a:pPr algn="l"/>
                      <a:endParaRPr lang="en-US" sz="2800" dirty="0"/>
                    </a:p>
                  </a:txBody>
                  <a:tcPr/>
                </a:tc>
                <a:extLst>
                  <a:ext uri="{0D108BD9-81ED-4DB2-BD59-A6C34878D82A}">
                    <a16:rowId xmlns:a16="http://schemas.microsoft.com/office/drawing/2014/main" val="1275233175"/>
                  </a:ext>
                </a:extLst>
              </a:tr>
              <a:tr h="699106">
                <a:tc>
                  <a:txBody>
                    <a:bodyPr/>
                    <a:lstStyle/>
                    <a:p>
                      <a:pPr algn="ctr"/>
                      <a:r>
                        <a:rPr lang="en-US" sz="2800" dirty="0"/>
                        <a:t>12:00 – 2:00</a:t>
                      </a:r>
                    </a:p>
                  </a:txBody>
                  <a:tcPr anchor="ctr"/>
                </a:tc>
                <a:tc>
                  <a:txBody>
                    <a:bodyPr/>
                    <a:lstStyle/>
                    <a:p>
                      <a:pPr algn="ctr"/>
                      <a:r>
                        <a:rPr lang="en-US" sz="2800" dirty="0"/>
                        <a:t>Team Challenge</a:t>
                      </a:r>
                    </a:p>
                  </a:txBody>
                  <a:tcPr anchor="ctr"/>
                </a:tc>
                <a:tc>
                  <a:txBody>
                    <a:bodyPr/>
                    <a:lstStyle/>
                    <a:p>
                      <a:pPr algn="l"/>
                      <a:r>
                        <a:rPr lang="en-US" sz="2800" dirty="0"/>
                        <a:t>Hands On: Group Work</a:t>
                      </a:r>
                    </a:p>
                  </a:txBody>
                  <a:tcPr anchor="ctr"/>
                </a:tc>
                <a:extLst>
                  <a:ext uri="{0D108BD9-81ED-4DB2-BD59-A6C34878D82A}">
                    <a16:rowId xmlns:a16="http://schemas.microsoft.com/office/drawing/2014/main" val="451108829"/>
                  </a:ext>
                </a:extLst>
              </a:tr>
              <a:tr h="699106">
                <a:tc>
                  <a:txBody>
                    <a:bodyPr/>
                    <a:lstStyle/>
                    <a:p>
                      <a:pPr algn="ctr"/>
                      <a:r>
                        <a:rPr lang="en-US" sz="2800" dirty="0"/>
                        <a:t>2:00 – 2:15</a:t>
                      </a:r>
                    </a:p>
                  </a:txBody>
                  <a:tcPr anchor="ctr"/>
                </a:tc>
                <a:tc gridSpan="2">
                  <a:txBody>
                    <a:bodyPr/>
                    <a:lstStyle/>
                    <a:p>
                      <a:pPr algn="ctr"/>
                      <a:r>
                        <a:rPr lang="en-US" sz="2800" dirty="0"/>
                        <a:t>Wrap Up (Office Hours)</a:t>
                      </a:r>
                    </a:p>
                  </a:txBody>
                  <a:tcPr anchor="ctr"/>
                </a:tc>
                <a:tc hMerge="1">
                  <a:txBody>
                    <a:bodyPr/>
                    <a:lstStyle/>
                    <a:p>
                      <a:pPr algn="l"/>
                      <a:endParaRPr lang="en-US" sz="2800" dirty="0"/>
                    </a:p>
                  </a:txBody>
                  <a:tcPr/>
                </a:tc>
                <a:extLst>
                  <a:ext uri="{0D108BD9-81ED-4DB2-BD59-A6C34878D82A}">
                    <a16:rowId xmlns:a16="http://schemas.microsoft.com/office/drawing/2014/main" val="2124930493"/>
                  </a:ext>
                </a:extLst>
              </a:tr>
            </a:tbl>
          </a:graphicData>
        </a:graphic>
      </p:graphicFrame>
    </p:spTree>
    <p:extLst>
      <p:ext uri="{BB962C8B-B14F-4D97-AF65-F5344CB8AC3E}">
        <p14:creationId xmlns:p14="http://schemas.microsoft.com/office/powerpoint/2010/main" val="2532130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3C26-7BDB-4E4C-9EAF-CBE549B2E72C}"/>
              </a:ext>
            </a:extLst>
          </p:cNvPr>
          <p:cNvSpPr>
            <a:spLocks noGrp="1"/>
          </p:cNvSpPr>
          <p:nvPr>
            <p:ph type="title"/>
          </p:nvPr>
        </p:nvSpPr>
        <p:spPr/>
        <p:txBody>
          <a:bodyPr/>
          <a:lstStyle/>
          <a:p>
            <a:r>
              <a:rPr lang="en-GB" dirty="0"/>
              <a:t>Extended Platform</a:t>
            </a:r>
            <a:endParaRPr lang="en-US" dirty="0"/>
          </a:p>
        </p:txBody>
      </p:sp>
    </p:spTree>
    <p:extLst>
      <p:ext uri="{BB962C8B-B14F-4D97-AF65-F5344CB8AC3E}">
        <p14:creationId xmlns:p14="http://schemas.microsoft.com/office/powerpoint/2010/main" val="627072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a:t>Automate and integrate business processes with Power Automate</a:t>
            </a:r>
          </a:p>
        </p:txBody>
      </p:sp>
      <p:pic>
        <p:nvPicPr>
          <p:cNvPr id="10" name="Picture 9" descr="Logo of Power Automate">
            <a:extLst>
              <a:ext uri="{FF2B5EF4-FFF2-40B4-BE49-F238E27FC236}">
                <a16:creationId xmlns:a16="http://schemas.microsoft.com/office/drawing/2014/main" id="{8670673D-67CD-46E1-A71E-547ACAD05F39}"/>
              </a:ext>
            </a:extLst>
          </p:cNvPr>
          <p:cNvPicPr>
            <a:picLocks noChangeAspect="1"/>
          </p:cNvPicPr>
          <p:nvPr/>
        </p:nvPicPr>
        <p:blipFill>
          <a:blip r:embed="rId3"/>
          <a:stretch>
            <a:fillRect/>
          </a:stretch>
        </p:blipFill>
        <p:spPr>
          <a:xfrm>
            <a:off x="10795460" y="381551"/>
            <a:ext cx="803039" cy="610403"/>
          </a:xfrm>
          <a:prstGeom prst="rect">
            <a:avLst/>
          </a:prstGeom>
        </p:spPr>
      </p:pic>
      <p:pic>
        <p:nvPicPr>
          <p:cNvPr id="23" name="Picture 22" descr="Screenshot of the website of Power Automate">
            <a:extLst>
              <a:ext uri="{FF2B5EF4-FFF2-40B4-BE49-F238E27FC236}">
                <a16:creationId xmlns:a16="http://schemas.microsoft.com/office/drawing/2014/main" id="{F79009AA-529F-49B4-B613-7366D6AA5F76}"/>
              </a:ext>
            </a:extLst>
          </p:cNvPr>
          <p:cNvPicPr>
            <a:picLocks noChangeAspect="1"/>
          </p:cNvPicPr>
          <p:nvPr/>
        </p:nvPicPr>
        <p:blipFill>
          <a:blip r:embed="rId4"/>
          <a:stretch>
            <a:fillRect/>
          </a:stretch>
        </p:blipFill>
        <p:spPr>
          <a:xfrm>
            <a:off x="6010224" y="2138648"/>
            <a:ext cx="5505118" cy="3679635"/>
          </a:xfrm>
          <a:prstGeom prst="rect">
            <a:avLst/>
          </a:prstGeom>
          <a:ln w="19050">
            <a:noFill/>
          </a:ln>
        </p:spPr>
      </p:pic>
      <p:sp>
        <p:nvSpPr>
          <p:cNvPr id="5" name="Rectangle 4">
            <a:extLst>
              <a:ext uri="{FF2B5EF4-FFF2-40B4-BE49-F238E27FC236}">
                <a16:creationId xmlns:a16="http://schemas.microsoft.com/office/drawing/2014/main" id="{BE417EC8-1449-4B58-948D-FFCCAEBAF11F}"/>
              </a:ext>
              <a:ext uri="{C183D7F6-B498-43B3-948B-1728B52AA6E4}">
                <adec:decorative xmlns:adec="http://schemas.microsoft.com/office/drawing/2017/decorative" val="1"/>
              </a:ext>
            </a:extLst>
          </p:cNvPr>
          <p:cNvSpPr/>
          <p:nvPr/>
        </p:nvSpPr>
        <p:spPr bwMode="auto">
          <a:xfrm>
            <a:off x="5924448" y="1687893"/>
            <a:ext cx="5676670" cy="4581144"/>
          </a:xfrm>
          <a:prstGeom prst="rect">
            <a:avLst/>
          </a:prstGeom>
          <a:noFill/>
          <a:ln w="19050">
            <a:solidFill>
              <a:srgbClr val="0066FF"/>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CBEB030B-0344-4E85-908C-4BF357D7743E}"/>
              </a:ext>
            </a:extLst>
          </p:cNvPr>
          <p:cNvSpPr/>
          <p:nvPr/>
        </p:nvSpPr>
        <p:spPr>
          <a:xfrm>
            <a:off x="590882" y="1687892"/>
            <a:ext cx="5218177" cy="92059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a:solidFill>
                  <a:schemeClr val="tx1"/>
                </a:solidFill>
              </a:rPr>
              <a:t>Automate and model business processes across your apps and services</a:t>
            </a:r>
          </a:p>
        </p:txBody>
      </p:sp>
      <p:sp>
        <p:nvSpPr>
          <p:cNvPr id="8" name="Rectangle 7">
            <a:extLst>
              <a:ext uri="{FF2B5EF4-FFF2-40B4-BE49-F238E27FC236}">
                <a16:creationId xmlns:a16="http://schemas.microsoft.com/office/drawing/2014/main" id="{ED064741-0C1D-4207-B0AA-395F029BF6E3}"/>
              </a:ext>
            </a:extLst>
          </p:cNvPr>
          <p:cNvSpPr/>
          <p:nvPr/>
        </p:nvSpPr>
        <p:spPr>
          <a:xfrm>
            <a:off x="590882" y="2737461"/>
            <a:ext cx="5218177" cy="117588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a:solidFill>
                  <a:schemeClr val="tx1"/>
                </a:solidFill>
              </a:rPr>
              <a:t>From simple automations to advanced scenarios with branches, loops, </a:t>
            </a:r>
            <a:br>
              <a:rPr lang="en-US" sz="2200">
                <a:solidFill>
                  <a:schemeClr val="tx1"/>
                </a:solidFill>
              </a:rPr>
            </a:br>
            <a:r>
              <a:rPr lang="en-US" sz="2200">
                <a:solidFill>
                  <a:schemeClr val="tx1"/>
                </a:solidFill>
              </a:rPr>
              <a:t>and more</a:t>
            </a:r>
          </a:p>
        </p:txBody>
      </p:sp>
      <p:sp>
        <p:nvSpPr>
          <p:cNvPr id="9" name="Rectangle 8">
            <a:extLst>
              <a:ext uri="{FF2B5EF4-FFF2-40B4-BE49-F238E27FC236}">
                <a16:creationId xmlns:a16="http://schemas.microsoft.com/office/drawing/2014/main" id="{7261A0BC-4000-4F8F-9192-0A5C89C03ED6}"/>
              </a:ext>
            </a:extLst>
          </p:cNvPr>
          <p:cNvSpPr/>
          <p:nvPr/>
        </p:nvSpPr>
        <p:spPr>
          <a:xfrm>
            <a:off x="590882" y="4042316"/>
            <a:ext cx="5218177" cy="117715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a:solidFill>
                  <a:schemeClr val="tx1"/>
                </a:solidFill>
              </a:rPr>
              <a:t>Trigger actions, grant approvals, </a:t>
            </a:r>
            <a:br>
              <a:rPr lang="en-US" sz="2200">
                <a:solidFill>
                  <a:schemeClr val="tx1"/>
                </a:solidFill>
              </a:rPr>
            </a:br>
            <a:r>
              <a:rPr lang="en-US" sz="2200">
                <a:solidFill>
                  <a:schemeClr val="tx1"/>
                </a:solidFill>
              </a:rPr>
              <a:t>and get notifications right where </a:t>
            </a:r>
            <a:br>
              <a:rPr lang="en-US" sz="2200">
                <a:solidFill>
                  <a:schemeClr val="tx1"/>
                </a:solidFill>
              </a:rPr>
            </a:br>
            <a:r>
              <a:rPr lang="en-US" sz="2200">
                <a:solidFill>
                  <a:schemeClr val="tx1"/>
                </a:solidFill>
              </a:rPr>
              <a:t>you work</a:t>
            </a:r>
          </a:p>
        </p:txBody>
      </p:sp>
      <p:sp>
        <p:nvSpPr>
          <p:cNvPr id="21" name="Rectangle 20">
            <a:extLst>
              <a:ext uri="{FF2B5EF4-FFF2-40B4-BE49-F238E27FC236}">
                <a16:creationId xmlns:a16="http://schemas.microsoft.com/office/drawing/2014/main" id="{7C0BEFA4-BCA9-4D9E-89B3-112EF7D90E65}"/>
              </a:ext>
            </a:extLst>
          </p:cNvPr>
          <p:cNvSpPr/>
          <p:nvPr/>
        </p:nvSpPr>
        <p:spPr>
          <a:xfrm>
            <a:off x="590882" y="5348440"/>
            <a:ext cx="5218177" cy="92059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a:solidFill>
                  <a:schemeClr val="tx1"/>
                </a:solidFill>
              </a:rPr>
              <a:t>Automate legacy, on-prem and </a:t>
            </a:r>
            <a:br>
              <a:rPr lang="en-US" sz="2200">
                <a:solidFill>
                  <a:schemeClr val="tx1"/>
                </a:solidFill>
              </a:rPr>
            </a:br>
            <a:r>
              <a:rPr lang="en-US" sz="2200">
                <a:solidFill>
                  <a:schemeClr val="tx1"/>
                </a:solidFill>
              </a:rPr>
              <a:t>cloud-based applications and services</a:t>
            </a:r>
          </a:p>
        </p:txBody>
      </p:sp>
    </p:spTree>
    <p:extLst>
      <p:ext uri="{BB962C8B-B14F-4D97-AF65-F5344CB8AC3E}">
        <p14:creationId xmlns:p14="http://schemas.microsoft.com/office/powerpoint/2010/main" val="306953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6521" t="2312" r="9588" b="2805"/>
          <a:stretch/>
        </p:blipFill>
        <p:spPr>
          <a:xfrm>
            <a:off x="7212456" y="464056"/>
            <a:ext cx="4543303" cy="6027872"/>
          </a:xfrm>
          <a:prstGeom prst="rect">
            <a:avLst/>
          </a:prstGeom>
        </p:spPr>
      </p:pic>
      <p:sp>
        <p:nvSpPr>
          <p:cNvPr id="2" name="Title 1"/>
          <p:cNvSpPr>
            <a:spLocks noGrp="1"/>
          </p:cNvSpPr>
          <p:nvPr>
            <p:ph type="title"/>
          </p:nvPr>
        </p:nvSpPr>
        <p:spPr>
          <a:xfrm>
            <a:off x="270067" y="290403"/>
            <a:ext cx="11654187" cy="899409"/>
          </a:xfrm>
        </p:spPr>
        <p:txBody>
          <a:bodyPr/>
          <a:lstStyle/>
          <a:p>
            <a:r>
              <a:rPr lang="en-US" dirty="0"/>
              <a:t>What makes up a Flow?</a:t>
            </a:r>
          </a:p>
        </p:txBody>
      </p:sp>
      <p:grpSp>
        <p:nvGrpSpPr>
          <p:cNvPr id="4" name="Group 3"/>
          <p:cNvGrpSpPr/>
          <p:nvPr/>
        </p:nvGrpSpPr>
        <p:grpSpPr>
          <a:xfrm>
            <a:off x="270068" y="2019638"/>
            <a:ext cx="4109092" cy="2074427"/>
            <a:chOff x="274639" y="2059436"/>
            <a:chExt cx="4192083" cy="2116324"/>
          </a:xfrm>
        </p:grpSpPr>
        <p:sp>
          <p:nvSpPr>
            <p:cNvPr id="30" name="Rectangle 29"/>
            <p:cNvSpPr/>
            <p:nvPr/>
          </p:nvSpPr>
          <p:spPr>
            <a:xfrm>
              <a:off x="274639" y="2059436"/>
              <a:ext cx="3953675" cy="2006128"/>
            </a:xfrm>
            <a:prstGeom prst="rect">
              <a:avLst/>
            </a:prstGeom>
          </p:spPr>
          <p:txBody>
            <a:bodyPr wrap="square">
              <a:spAutoFit/>
            </a:bodyPr>
            <a:lstStyle/>
            <a:p>
              <a:pPr defTabSz="914049">
                <a:lnSpc>
                  <a:spcPct val="90000"/>
                </a:lnSpc>
                <a:spcBef>
                  <a:spcPts val="1175"/>
                </a:spcBef>
                <a:defRPr/>
              </a:pPr>
              <a:r>
                <a:rPr lang="en-US" sz="2353" b="1" dirty="0">
                  <a:solidFill>
                    <a:srgbClr val="353535">
                      <a:lumMod val="75000"/>
                    </a:srgbClr>
                  </a:solidFill>
                  <a:latin typeface="Segoe UI Semilight"/>
                  <a:cs typeface="Segoe UI Light" panose="020B0502040204020203" pitchFamily="34" charset="0"/>
                </a:rPr>
                <a:t>Trigger</a:t>
              </a:r>
              <a:r>
                <a:rPr lang="en-US" sz="2353" dirty="0">
                  <a:solidFill>
                    <a:srgbClr val="353535">
                      <a:lumMod val="75000"/>
                    </a:srgbClr>
                  </a:solidFill>
                  <a:latin typeface="Segoe UI Semilight"/>
                  <a:cs typeface="Segoe UI Light" panose="020B0502040204020203" pitchFamily="34" charset="0"/>
                </a:rPr>
                <a:t> – the event that </a:t>
              </a:r>
              <a:br>
                <a:rPr lang="en-US" sz="2353" dirty="0">
                  <a:solidFill>
                    <a:srgbClr val="353535">
                      <a:lumMod val="75000"/>
                    </a:srgbClr>
                  </a:solidFill>
                  <a:latin typeface="Segoe UI Semilight"/>
                  <a:cs typeface="Segoe UI Light" panose="020B0502040204020203" pitchFamily="34" charset="0"/>
                </a:rPr>
              </a:br>
              <a:r>
                <a:rPr lang="en-US" sz="2353" dirty="0">
                  <a:solidFill>
                    <a:srgbClr val="353535">
                      <a:lumMod val="75000"/>
                    </a:srgbClr>
                  </a:solidFill>
                  <a:latin typeface="Segoe UI Semilight"/>
                  <a:cs typeface="Segoe UI Light" panose="020B0502040204020203" pitchFamily="34" charset="0"/>
                </a:rPr>
                <a:t>kicks off the flow:</a:t>
              </a:r>
            </a:p>
            <a:p>
              <a:pPr marL="452775" indent="-227165" defTabSz="914049">
                <a:lnSpc>
                  <a:spcPct val="90000"/>
                </a:lnSpc>
                <a:spcBef>
                  <a:spcPts val="1175"/>
                </a:spcBef>
                <a:buFont typeface="Arial" panose="020B0604020202020204" pitchFamily="34" charset="0"/>
                <a:buChar char="•"/>
                <a:defRPr/>
              </a:pPr>
              <a:r>
                <a:rPr lang="en-US" sz="1765" dirty="0">
                  <a:solidFill>
                    <a:srgbClr val="353535">
                      <a:lumMod val="75000"/>
                    </a:srgbClr>
                  </a:solidFill>
                  <a:latin typeface="Segoe UI Semilight"/>
                  <a:cs typeface="Segoe UI Light" panose="020B0502040204020203" pitchFamily="34" charset="0"/>
                </a:rPr>
                <a:t>manually</a:t>
              </a:r>
            </a:p>
            <a:p>
              <a:pPr marL="452775" indent="-227165" defTabSz="914049">
                <a:lnSpc>
                  <a:spcPct val="90000"/>
                </a:lnSpc>
                <a:spcBef>
                  <a:spcPts val="1175"/>
                </a:spcBef>
                <a:buFont typeface="Arial" panose="020B0604020202020204" pitchFamily="34" charset="0"/>
                <a:buChar char="•"/>
                <a:defRPr/>
              </a:pPr>
              <a:r>
                <a:rPr lang="en-US" sz="1765" dirty="0">
                  <a:solidFill>
                    <a:srgbClr val="353535">
                      <a:lumMod val="75000"/>
                    </a:srgbClr>
                  </a:solidFill>
                  <a:latin typeface="Segoe UI Semilight"/>
                  <a:cs typeface="Segoe UI Light" panose="020B0502040204020203" pitchFamily="34" charset="0"/>
                </a:rPr>
                <a:t>on a schedule</a:t>
              </a:r>
            </a:p>
            <a:p>
              <a:pPr marL="452775" indent="-227165" defTabSz="914049">
                <a:lnSpc>
                  <a:spcPct val="90000"/>
                </a:lnSpc>
                <a:spcBef>
                  <a:spcPts val="1175"/>
                </a:spcBef>
                <a:buFont typeface="Arial" panose="020B0604020202020204" pitchFamily="34" charset="0"/>
                <a:buChar char="•"/>
                <a:defRPr/>
              </a:pPr>
              <a:r>
                <a:rPr lang="en-US" sz="1765" dirty="0">
                  <a:solidFill>
                    <a:srgbClr val="353535">
                      <a:lumMod val="75000"/>
                    </a:srgbClr>
                  </a:solidFill>
                  <a:latin typeface="Segoe UI Semilight"/>
                  <a:cs typeface="Segoe UI Light" panose="020B0502040204020203" pitchFamily="34" charset="0"/>
                </a:rPr>
                <a:t>on an event in the cloud </a:t>
              </a:r>
            </a:p>
          </p:txBody>
        </p:sp>
        <p:sp>
          <p:nvSpPr>
            <p:cNvPr id="34" name="Line Callout 2 (Accent Bar) 15"/>
            <p:cNvSpPr/>
            <p:nvPr/>
          </p:nvSpPr>
          <p:spPr>
            <a:xfrm flipH="1">
              <a:off x="4236720" y="2132237"/>
              <a:ext cx="230002" cy="2043523"/>
            </a:xfrm>
            <a:prstGeom prst="accentCallout2">
              <a:avLst>
                <a:gd name="adj1" fmla="val 18750"/>
                <a:gd name="adj2" fmla="val -8333"/>
                <a:gd name="adj3" fmla="val 19152"/>
                <a:gd name="adj4" fmla="val -941794"/>
                <a:gd name="adj5" fmla="val -80643"/>
                <a:gd name="adj6" fmla="val -1281272"/>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dirty="0">
                <a:solidFill>
                  <a:srgbClr val="FFFFFF"/>
                </a:solidFill>
                <a:latin typeface="Segoe UI Semilight"/>
              </a:endParaRPr>
            </a:p>
          </p:txBody>
        </p:sp>
      </p:grpSp>
      <p:sp>
        <p:nvSpPr>
          <p:cNvPr id="35" name="Rectangle 34"/>
          <p:cNvSpPr/>
          <p:nvPr/>
        </p:nvSpPr>
        <p:spPr>
          <a:xfrm>
            <a:off x="270068" y="1400962"/>
            <a:ext cx="5041401" cy="480063"/>
          </a:xfrm>
          <a:prstGeom prst="rect">
            <a:avLst/>
          </a:prstGeom>
        </p:spPr>
        <p:txBody>
          <a:bodyPr wrap="square">
            <a:spAutoFit/>
          </a:bodyPr>
          <a:lstStyle/>
          <a:p>
            <a:pPr defTabSz="914049">
              <a:lnSpc>
                <a:spcPct val="90000"/>
              </a:lnSpc>
              <a:spcBef>
                <a:spcPts val="1175"/>
              </a:spcBef>
              <a:defRPr/>
            </a:pPr>
            <a:r>
              <a:rPr lang="en-US" sz="2745" dirty="0">
                <a:solidFill>
                  <a:srgbClr val="00BCF2"/>
                </a:solidFill>
                <a:latin typeface="Segoe UI Semilight"/>
                <a:cs typeface="Segoe UI Light" panose="020B0502040204020203" pitchFamily="34" charset="0"/>
              </a:rPr>
              <a:t>Example: Notification Flow</a:t>
            </a:r>
            <a:endParaRPr lang="en-US" sz="2745" i="1" dirty="0">
              <a:solidFill>
                <a:srgbClr val="00BCF2"/>
              </a:solidFill>
              <a:latin typeface="Segoe UI Semilight"/>
              <a:cs typeface="Segoe UI Light" panose="020B0502040204020203" pitchFamily="34" charset="0"/>
            </a:endParaRPr>
          </a:p>
        </p:txBody>
      </p:sp>
      <p:grpSp>
        <p:nvGrpSpPr>
          <p:cNvPr id="5" name="Group 4"/>
          <p:cNvGrpSpPr/>
          <p:nvPr/>
        </p:nvGrpSpPr>
        <p:grpSpPr>
          <a:xfrm>
            <a:off x="270068" y="4570992"/>
            <a:ext cx="4109092" cy="911730"/>
            <a:chOff x="274639" y="4662320"/>
            <a:chExt cx="4192083" cy="930144"/>
          </a:xfrm>
        </p:grpSpPr>
        <p:sp>
          <p:nvSpPr>
            <p:cNvPr id="15" name="Rectangle 14"/>
            <p:cNvSpPr/>
            <p:nvPr/>
          </p:nvSpPr>
          <p:spPr>
            <a:xfrm>
              <a:off x="274639" y="4681316"/>
              <a:ext cx="4192083" cy="911148"/>
            </a:xfrm>
            <a:prstGeom prst="rect">
              <a:avLst/>
            </a:prstGeom>
          </p:spPr>
          <p:txBody>
            <a:bodyPr wrap="square">
              <a:spAutoFit/>
            </a:bodyPr>
            <a:lstStyle/>
            <a:p>
              <a:pPr defTabSz="914049">
                <a:lnSpc>
                  <a:spcPct val="90000"/>
                </a:lnSpc>
                <a:spcBef>
                  <a:spcPts val="1175"/>
                </a:spcBef>
                <a:defRPr/>
              </a:pPr>
              <a:r>
                <a:rPr lang="en-US" sz="2353" b="1" dirty="0">
                  <a:solidFill>
                    <a:srgbClr val="353535">
                      <a:lumMod val="75000"/>
                    </a:srgbClr>
                  </a:solidFill>
                  <a:latin typeface="Segoe UI Semilight"/>
                  <a:cs typeface="Segoe UI Light" panose="020B0502040204020203" pitchFamily="34" charset="0"/>
                </a:rPr>
                <a:t>Actions</a:t>
              </a:r>
              <a:r>
                <a:rPr lang="en-US" sz="2353" dirty="0">
                  <a:solidFill>
                    <a:srgbClr val="353535">
                      <a:lumMod val="75000"/>
                    </a:srgbClr>
                  </a:solidFill>
                  <a:latin typeface="Segoe UI Semilight"/>
                  <a:cs typeface="Segoe UI Light" panose="020B0502040204020203" pitchFamily="34" charset="0"/>
                </a:rPr>
                <a:t> – what the flow does</a:t>
              </a:r>
            </a:p>
            <a:p>
              <a:pPr defTabSz="914049">
                <a:lnSpc>
                  <a:spcPct val="90000"/>
                </a:lnSpc>
                <a:spcBef>
                  <a:spcPts val="1175"/>
                </a:spcBef>
                <a:defRPr/>
              </a:pPr>
              <a:r>
                <a:rPr lang="en-US" sz="2353" i="1" dirty="0">
                  <a:solidFill>
                    <a:srgbClr val="353535">
                      <a:lumMod val="75000"/>
                    </a:srgbClr>
                  </a:solidFill>
                  <a:latin typeface="Segoe UI Semilight"/>
                  <a:cs typeface="Segoe UI Light" panose="020B0502040204020203" pitchFamily="34" charset="0"/>
                </a:rPr>
                <a:t>Can use data from the trigger</a:t>
              </a:r>
            </a:p>
          </p:txBody>
        </p:sp>
        <p:sp>
          <p:nvSpPr>
            <p:cNvPr id="10" name="Line Callout 2 (Accent Bar) 15"/>
            <p:cNvSpPr/>
            <p:nvPr/>
          </p:nvSpPr>
          <p:spPr>
            <a:xfrm flipH="1">
              <a:off x="4236720" y="4662320"/>
              <a:ext cx="230002" cy="919388"/>
            </a:xfrm>
            <a:prstGeom prst="accentCallout2">
              <a:avLst>
                <a:gd name="adj1" fmla="val 18750"/>
                <a:gd name="adj2" fmla="val -8333"/>
                <a:gd name="adj3" fmla="val 19152"/>
                <a:gd name="adj4" fmla="val -941794"/>
                <a:gd name="adj5" fmla="val -151634"/>
                <a:gd name="adj6" fmla="val -1281272"/>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dirty="0">
                <a:solidFill>
                  <a:srgbClr val="FFFFFF"/>
                </a:solidFill>
                <a:latin typeface="Segoe UI Semilight"/>
              </a:endParaRPr>
            </a:p>
          </p:txBody>
        </p:sp>
      </p:grpSp>
    </p:spTree>
    <p:extLst>
      <p:ext uri="{BB962C8B-B14F-4D97-AF65-F5344CB8AC3E}">
        <p14:creationId xmlns:p14="http://schemas.microsoft.com/office/powerpoint/2010/main" val="28213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750"/>
                                        <p:tgtEl>
                                          <p:spTgt spid="4"/>
                                        </p:tgtEl>
                                      </p:cBhvr>
                                    </p:animEffect>
                                  </p:childTnLst>
                                </p:cTn>
                              </p:par>
                              <p:par>
                                <p:cTn id="12" presetID="22" presetClass="entr" presetSubtype="8" fill="hold" nodeType="withEffect">
                                  <p:stCondLst>
                                    <p:cond delay="25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Connect to cloud and on premises data</a:t>
            </a:r>
          </a:p>
        </p:txBody>
      </p:sp>
      <p:pic>
        <p:nvPicPr>
          <p:cNvPr id="4" name="Picture 3"/>
          <p:cNvPicPr>
            <a:picLocks noChangeAspect="1"/>
          </p:cNvPicPr>
          <p:nvPr/>
        </p:nvPicPr>
        <p:blipFill>
          <a:blip r:embed="rId3"/>
          <a:stretch>
            <a:fillRect/>
          </a:stretch>
        </p:blipFill>
        <p:spPr>
          <a:xfrm>
            <a:off x="1559138" y="3055598"/>
            <a:ext cx="9073727" cy="3036878"/>
          </a:xfrm>
          <a:prstGeom prst="rect">
            <a:avLst/>
          </a:prstGeom>
        </p:spPr>
      </p:pic>
      <p:sp>
        <p:nvSpPr>
          <p:cNvPr id="6" name="Rectangle 5"/>
          <p:cNvSpPr/>
          <p:nvPr/>
        </p:nvSpPr>
        <p:spPr>
          <a:xfrm>
            <a:off x="718977" y="1412618"/>
            <a:ext cx="10754047" cy="1199988"/>
          </a:xfrm>
          <a:prstGeom prst="rect">
            <a:avLst/>
          </a:prstGeom>
        </p:spPr>
        <p:txBody>
          <a:bodyPr wrap="square">
            <a:spAutoFit/>
          </a:bodyPr>
          <a:lstStyle/>
          <a:p>
            <a:pPr algn="ctr" defTabSz="896042">
              <a:defRPr/>
            </a:pPr>
            <a:r>
              <a:rPr lang="en-US" sz="2353" kern="0" dirty="0">
                <a:solidFill>
                  <a:srgbClr val="505050">
                    <a:lumMod val="75000"/>
                  </a:srgbClr>
                </a:solidFill>
                <a:latin typeface="Segoe UI Light" panose="020B0502040204020203" pitchFamily="34" charset="0"/>
                <a:cs typeface="Segoe UI Light" panose="020B0502040204020203" pitchFamily="34" charset="0"/>
              </a:rPr>
              <a:t>Over 170 out of the box connectors with new connectors every week</a:t>
            </a:r>
          </a:p>
          <a:p>
            <a:pPr algn="ctr" defTabSz="896042">
              <a:defRPr/>
            </a:pPr>
            <a:r>
              <a:rPr lang="en-US" sz="2353" kern="0" dirty="0">
                <a:solidFill>
                  <a:srgbClr val="505050">
                    <a:lumMod val="75000"/>
                  </a:srgbClr>
                </a:solidFill>
                <a:latin typeface="Segoe UI Light" panose="020B0502040204020203" pitchFamily="34" charset="0"/>
                <a:cs typeface="Segoe UI Light" panose="020B0502040204020203" pitchFamily="34" charset="0"/>
              </a:rPr>
              <a:t>Use Custom Connectors to connect to any custom REST endpoint</a:t>
            </a:r>
          </a:p>
          <a:p>
            <a:pPr algn="ctr" defTabSz="896042">
              <a:defRPr/>
            </a:pPr>
            <a:r>
              <a:rPr lang="en-US" sz="2353" kern="0" dirty="0">
                <a:solidFill>
                  <a:srgbClr val="505050">
                    <a:lumMod val="75000"/>
                  </a:srgbClr>
                </a:solidFill>
                <a:latin typeface="Segoe UI Light" panose="020B0502040204020203" pitchFamily="34" charset="0"/>
                <a:cs typeface="Segoe UI Light" panose="020B0502040204020203" pitchFamily="34" charset="0"/>
              </a:rPr>
              <a:t>Connect to on-premises data using gateways</a:t>
            </a:r>
          </a:p>
        </p:txBody>
      </p:sp>
      <p:pic>
        <p:nvPicPr>
          <p:cNvPr id="2" name="Picture 1">
            <a:extLst>
              <a:ext uri="{FF2B5EF4-FFF2-40B4-BE49-F238E27FC236}">
                <a16:creationId xmlns:a16="http://schemas.microsoft.com/office/drawing/2014/main" id="{D1F9F871-45C4-4BCD-BAB7-D7CE129CB46D}"/>
              </a:ext>
            </a:extLst>
          </p:cNvPr>
          <p:cNvPicPr>
            <a:picLocks noChangeAspect="1"/>
          </p:cNvPicPr>
          <p:nvPr/>
        </p:nvPicPr>
        <p:blipFill>
          <a:blip r:embed="rId4"/>
          <a:stretch>
            <a:fillRect/>
          </a:stretch>
        </p:blipFill>
        <p:spPr>
          <a:xfrm>
            <a:off x="5004023" y="3384345"/>
            <a:ext cx="637667" cy="630077"/>
          </a:xfrm>
          <a:prstGeom prst="rect">
            <a:avLst/>
          </a:prstGeom>
        </p:spPr>
      </p:pic>
    </p:spTree>
    <p:extLst>
      <p:ext uri="{BB962C8B-B14F-4D97-AF65-F5344CB8AC3E}">
        <p14:creationId xmlns:p14="http://schemas.microsoft.com/office/powerpoint/2010/main" val="282743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760157-A1D8-4040-9C29-66F04EF48F4A}"/>
              </a:ext>
            </a:extLst>
          </p:cNvPr>
          <p:cNvPicPr>
            <a:picLocks noChangeAspect="1"/>
          </p:cNvPicPr>
          <p:nvPr/>
        </p:nvPicPr>
        <p:blipFill rotWithShape="1">
          <a:blip r:embed="rId3"/>
          <a:srcRect t="4980"/>
          <a:stretch/>
        </p:blipFill>
        <p:spPr>
          <a:xfrm>
            <a:off x="0" y="0"/>
            <a:ext cx="12192000" cy="7143990"/>
          </a:xfrm>
          <a:prstGeom prst="rect">
            <a:avLst/>
          </a:prstGeom>
        </p:spPr>
      </p:pic>
    </p:spTree>
    <p:extLst>
      <p:ext uri="{BB962C8B-B14F-4D97-AF65-F5344CB8AC3E}">
        <p14:creationId xmlns:p14="http://schemas.microsoft.com/office/powerpoint/2010/main" val="407207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4617-CC8E-470B-8229-C7EADB7A9DC5}"/>
              </a:ext>
            </a:extLst>
          </p:cNvPr>
          <p:cNvSpPr>
            <a:spLocks noGrp="1"/>
          </p:cNvSpPr>
          <p:nvPr>
            <p:ph type="title"/>
          </p:nvPr>
        </p:nvSpPr>
        <p:spPr/>
        <p:txBody>
          <a:bodyPr/>
          <a:lstStyle/>
          <a:p>
            <a:r>
              <a:rPr lang="en-US" dirty="0"/>
              <a:t>Demo – Power Automate</a:t>
            </a:r>
          </a:p>
        </p:txBody>
      </p:sp>
    </p:spTree>
    <p:extLst>
      <p:ext uri="{BB962C8B-B14F-4D97-AF65-F5344CB8AC3E}">
        <p14:creationId xmlns:p14="http://schemas.microsoft.com/office/powerpoint/2010/main" val="42169449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M@M FY16_ADFINAL" val="vnXjaczs"/>
  <p:tag name="ARTICULATE_DESIGN_ID_1-30034 MICROSOFT IT ACCESS STRATEGY 16X9 INTERNAL" val="ZkYYwbHe"/>
  <p:tag name="ARTICULATE_PROJECT_OPEN" val="0"/>
  <p:tag name="ARTICULATE_SLIDE_COUNT" val="4"/>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2.xml><?xml version="1.0" encoding="utf-8"?>
<a:theme xmlns:a="http://schemas.openxmlformats.org/drawingml/2006/main" name="FY13_EPG_External_Light">
  <a:themeElements>
    <a:clrScheme name="Boot Camp Theme Colors">
      <a:dk1>
        <a:srgbClr val="002050"/>
      </a:dk1>
      <a:lt1>
        <a:srgbClr val="FFFFFF"/>
      </a:lt1>
      <a:dk2>
        <a:srgbClr val="002050"/>
      </a:dk2>
      <a:lt2>
        <a:srgbClr val="00BCF2"/>
      </a:lt2>
      <a:accent1>
        <a:srgbClr val="0078D7"/>
      </a:accent1>
      <a:accent2>
        <a:srgbClr val="00188F"/>
      </a:accent2>
      <a:accent3>
        <a:srgbClr val="BAD80A"/>
      </a:accent3>
      <a:accent4>
        <a:srgbClr val="107C10"/>
      </a:accent4>
      <a:accent5>
        <a:srgbClr val="004B1C"/>
      </a:accent5>
      <a:accent6>
        <a:srgbClr val="5C2D91"/>
      </a:accent6>
      <a:hlink>
        <a:srgbClr val="277DFF"/>
      </a:hlink>
      <a:folHlink>
        <a:srgbClr val="00203E"/>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91440" rIns="91440" bIns="91440" rtlCol="0" anchor="t">
        <a:spAutoFit/>
      </a:bodyPr>
      <a:lstStyle>
        <a:defPPr>
          <a:defRPr sz="1600" dirty="0" err="1" smtClean="0">
            <a:latin typeface="Segoe UI" pitchFamily="34" charset="0"/>
            <a:ea typeface="Segoe UI" pitchFamily="34" charset="0"/>
            <a:cs typeface="Segoe UI" pitchFamily="34" charset="0"/>
          </a:defRPr>
        </a:defPPr>
      </a:lstStyle>
    </a:txDef>
  </a:objectDefaults>
  <a:extraClrSchemeLst/>
</a:theme>
</file>

<file path=ppt/theme/theme3.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7" ma:contentTypeDescription="Create a new document." ma:contentTypeScope="" ma:versionID="c2d38666df5476ec615c26c20061f7b9">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b50fcf5bd957270c6ea240846176530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4FAF6D-108B-4739-B6BD-AA6C3544314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104D320-819E-42F2-8811-7C4F264B4894}">
  <ds:schemaRefs>
    <ds:schemaRef ds:uri="http://schemas.microsoft.com/sharepoint/v3/contenttype/forms"/>
  </ds:schemaRefs>
</ds:datastoreItem>
</file>

<file path=customXml/itemProps3.xml><?xml version="1.0" encoding="utf-8"?>
<ds:datastoreItem xmlns:ds="http://schemas.openxmlformats.org/officeDocument/2006/customXml" ds:itemID="{69C1A662-8084-4754-8A17-01394BAD5B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680</TotalTime>
  <Words>1554</Words>
  <Application>Microsoft Office PowerPoint</Application>
  <PresentationFormat>Widescreen</PresentationFormat>
  <Paragraphs>149</Paragraphs>
  <Slides>23</Slides>
  <Notes>21</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23</vt:i4>
      </vt:variant>
    </vt:vector>
  </HeadingPairs>
  <TitlesOfParts>
    <vt:vector size="38" baseType="lpstr">
      <vt:lpstr>Arial</vt:lpstr>
      <vt:lpstr>Calibri</vt:lpstr>
      <vt:lpstr>Calibri Light</vt:lpstr>
      <vt:lpstr>Consolas</vt:lpstr>
      <vt:lpstr>Courier New</vt:lpstr>
      <vt:lpstr>Lucida Grande</vt:lpstr>
      <vt:lpstr>Segoe UI</vt:lpstr>
      <vt:lpstr>Segoe UI Condensed</vt:lpstr>
      <vt:lpstr>Segoe UI Light</vt:lpstr>
      <vt:lpstr>Segoe UI Semibold</vt:lpstr>
      <vt:lpstr>Segoe UI Semilight</vt:lpstr>
      <vt:lpstr>Wingdings</vt:lpstr>
      <vt:lpstr>M@M FY16_ADFINAL</vt:lpstr>
      <vt:lpstr>FY13_EPG_External_Light</vt:lpstr>
      <vt:lpstr>WHITE TEMPLATE</vt:lpstr>
      <vt:lpstr>Business Applications</vt:lpstr>
      <vt:lpstr>Agenda</vt:lpstr>
      <vt:lpstr>PowerPoint Presentation</vt:lpstr>
      <vt:lpstr>Extended Platform</vt:lpstr>
      <vt:lpstr>Automate and integrate business processes with Power Automate</vt:lpstr>
      <vt:lpstr>What makes up a Flow?</vt:lpstr>
      <vt:lpstr>Connect to cloud and on premises data</vt:lpstr>
      <vt:lpstr>PowerPoint Presentation</vt:lpstr>
      <vt:lpstr>Demo – Power Automate</vt:lpstr>
      <vt:lpstr>Teams</vt:lpstr>
      <vt:lpstr>Demo – Teams (Project Oakdale)</vt:lpstr>
      <vt:lpstr>Allow clients to interact with CDS data securely with Power Apps Portals</vt:lpstr>
      <vt:lpstr>Demo – Portals</vt:lpstr>
      <vt:lpstr>Build powerful virtual agents with  Power Virtual Agents</vt:lpstr>
      <vt:lpstr>Demo – Power Virtual Agent</vt:lpstr>
      <vt:lpstr>Gain insights from your data regardless of where  it lives with Power BI</vt:lpstr>
      <vt:lpstr>Demo – Power BI</vt:lpstr>
      <vt:lpstr>Whiteboard Design Session</vt:lpstr>
      <vt:lpstr>PowerPoint Presentation</vt:lpstr>
      <vt:lpstr>Team Challenge</vt:lpstr>
      <vt:lpstr>Survey</vt:lpstr>
      <vt:lpstr>Office Hours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Platform as a Service (PaaS)</dc:title>
  <dc:creator>Dan Patrick</dc:creator>
  <cp:lastModifiedBy>Tiffany Cornwell</cp:lastModifiedBy>
  <cp:revision>19</cp:revision>
  <dcterms:created xsi:type="dcterms:W3CDTF">2020-10-14T20:15:32Z</dcterms:created>
  <dcterms:modified xsi:type="dcterms:W3CDTF">2020-10-28T16:57:47Z</dcterms:modified>
</cp:coreProperties>
</file>